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Myanmar Text" panose="020B0502040204020203" pitchFamily="34" charset="0"/>
      <p:regular r:id="rId19"/>
      <p:bold r:id="rId20"/>
    </p:embeddedFont>
    <p:embeddedFont>
      <p:font typeface="Calibri" panose="020F0502020204030204" pitchFamily="34" charset="0"/>
      <p:regular r:id="rId21"/>
      <p:bold r:id="rId22"/>
      <p:italic r:id="rId23"/>
      <p:boldItalic r:id="rId24"/>
    </p:embeddedFont>
    <p:embeddedFont>
      <p:font typeface="Poppins Light" panose="020B0604020202020204" charset="0"/>
      <p:regular r:id="rId25"/>
    </p:embeddedFont>
    <p:embeddedFont>
      <p:font typeface="Bookman Old Style" panose="02050604050505020204" pitchFamily="18" charset="0"/>
      <p:regular r:id="rId26"/>
      <p:bold r:id="rId27"/>
      <p:italic r:id="rId28"/>
      <p:boldItalic r:id="rId29"/>
    </p:embeddedFont>
    <p:embeddedFont>
      <p:font typeface="Poppins Medium" panose="020B0604020202020204" charset="0"/>
      <p:regular r:id="rId30"/>
    </p:embeddedFont>
    <p:embeddedFont>
      <p:font typeface="Oswald" panose="020B0604020202020204" charset="0"/>
      <p:regular r:id="rId31"/>
    </p:embeddedFont>
    <p:embeddedFont>
      <p:font typeface="Poppins Medium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55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20.png"/><Relationship Id="rId26" Type="http://schemas.openxmlformats.org/officeDocument/2006/relationships/image" Target="../media/image24.png"/><Relationship Id="rId39" Type="http://schemas.openxmlformats.org/officeDocument/2006/relationships/image" Target="../media/image56.svg"/><Relationship Id="rId21" Type="http://schemas.openxmlformats.org/officeDocument/2006/relationships/image" Target="../media/image38.svg"/><Relationship Id="rId34" Type="http://schemas.openxmlformats.org/officeDocument/2006/relationships/image" Target="../media/image28.png"/><Relationship Id="rId42" Type="http://schemas.openxmlformats.org/officeDocument/2006/relationships/image" Target="../media/image32.png"/><Relationship Id="rId47" Type="http://schemas.openxmlformats.org/officeDocument/2006/relationships/image" Target="../media/image64.svg"/><Relationship Id="rId50" Type="http://schemas.openxmlformats.org/officeDocument/2006/relationships/image" Target="../media/image36.png"/><Relationship Id="rId55" Type="http://schemas.openxmlformats.org/officeDocument/2006/relationships/image" Target="../media/image72.svg"/><Relationship Id="rId7" Type="http://schemas.openxmlformats.org/officeDocument/2006/relationships/image" Target="../media/image24.svg"/><Relationship Id="rId2" Type="http://schemas.openxmlformats.org/officeDocument/2006/relationships/image" Target="../media/image12.png"/><Relationship Id="rId16" Type="http://schemas.openxmlformats.org/officeDocument/2006/relationships/image" Target="../media/image19.png"/><Relationship Id="rId29" Type="http://schemas.openxmlformats.org/officeDocument/2006/relationships/image" Target="../media/image46.svg"/><Relationship Id="rId11" Type="http://schemas.openxmlformats.org/officeDocument/2006/relationships/image" Target="../media/image28.svg"/><Relationship Id="rId24" Type="http://schemas.openxmlformats.org/officeDocument/2006/relationships/image" Target="../media/image23.png"/><Relationship Id="rId32" Type="http://schemas.openxmlformats.org/officeDocument/2006/relationships/image" Target="../media/image27.png"/><Relationship Id="rId37" Type="http://schemas.openxmlformats.org/officeDocument/2006/relationships/image" Target="../media/image54.svg"/><Relationship Id="rId40" Type="http://schemas.openxmlformats.org/officeDocument/2006/relationships/image" Target="../media/image31.png"/><Relationship Id="rId45" Type="http://schemas.openxmlformats.org/officeDocument/2006/relationships/image" Target="../media/image62.svg"/><Relationship Id="rId53" Type="http://schemas.openxmlformats.org/officeDocument/2006/relationships/image" Target="../media/image70.svg"/><Relationship Id="rId58" Type="http://schemas.openxmlformats.org/officeDocument/2006/relationships/image" Target="../media/image40.png"/><Relationship Id="rId5" Type="http://schemas.openxmlformats.org/officeDocument/2006/relationships/image" Target="../media/image22.svg"/><Relationship Id="rId61" Type="http://schemas.openxmlformats.org/officeDocument/2006/relationships/image" Target="../media/image78.svg"/><Relationship Id="rId19" Type="http://schemas.openxmlformats.org/officeDocument/2006/relationships/image" Target="../media/image36.svg"/><Relationship Id="rId14" Type="http://schemas.openxmlformats.org/officeDocument/2006/relationships/image" Target="../media/image18.png"/><Relationship Id="rId22" Type="http://schemas.openxmlformats.org/officeDocument/2006/relationships/image" Target="../media/image22.png"/><Relationship Id="rId27" Type="http://schemas.openxmlformats.org/officeDocument/2006/relationships/image" Target="../media/image44.svg"/><Relationship Id="rId30" Type="http://schemas.openxmlformats.org/officeDocument/2006/relationships/image" Target="../media/image26.png"/><Relationship Id="rId35" Type="http://schemas.openxmlformats.org/officeDocument/2006/relationships/image" Target="../media/image52.svg"/><Relationship Id="rId43" Type="http://schemas.openxmlformats.org/officeDocument/2006/relationships/image" Target="../media/image60.svg"/><Relationship Id="rId48" Type="http://schemas.openxmlformats.org/officeDocument/2006/relationships/image" Target="../media/image35.png"/><Relationship Id="rId56" Type="http://schemas.openxmlformats.org/officeDocument/2006/relationships/image" Target="../media/image39.png"/><Relationship Id="rId8" Type="http://schemas.openxmlformats.org/officeDocument/2006/relationships/image" Target="../media/image15.png"/><Relationship Id="rId51" Type="http://schemas.openxmlformats.org/officeDocument/2006/relationships/image" Target="../media/image68.svg"/><Relationship Id="rId3" Type="http://schemas.openxmlformats.org/officeDocument/2006/relationships/image" Target="../media/image20.svg"/><Relationship Id="rId12" Type="http://schemas.openxmlformats.org/officeDocument/2006/relationships/image" Target="../media/image17.png"/><Relationship Id="rId17" Type="http://schemas.openxmlformats.org/officeDocument/2006/relationships/image" Target="../media/image34.svg"/><Relationship Id="rId25" Type="http://schemas.openxmlformats.org/officeDocument/2006/relationships/image" Target="../media/image42.svg"/><Relationship Id="rId33" Type="http://schemas.openxmlformats.org/officeDocument/2006/relationships/image" Target="../media/image50.svg"/><Relationship Id="rId38" Type="http://schemas.openxmlformats.org/officeDocument/2006/relationships/image" Target="../media/image30.png"/><Relationship Id="rId46" Type="http://schemas.openxmlformats.org/officeDocument/2006/relationships/image" Target="../media/image34.png"/><Relationship Id="rId59" Type="http://schemas.openxmlformats.org/officeDocument/2006/relationships/image" Target="../media/image76.svg"/><Relationship Id="rId20" Type="http://schemas.openxmlformats.org/officeDocument/2006/relationships/image" Target="../media/image21.png"/><Relationship Id="rId41" Type="http://schemas.openxmlformats.org/officeDocument/2006/relationships/image" Target="../media/image58.svg"/><Relationship Id="rId54"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4.pn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25.png"/><Relationship Id="rId36" Type="http://schemas.openxmlformats.org/officeDocument/2006/relationships/image" Target="../media/image29.png"/><Relationship Id="rId49" Type="http://schemas.openxmlformats.org/officeDocument/2006/relationships/image" Target="../media/image66.svg"/><Relationship Id="rId57" Type="http://schemas.openxmlformats.org/officeDocument/2006/relationships/image" Target="../media/image74.svg"/><Relationship Id="rId10" Type="http://schemas.openxmlformats.org/officeDocument/2006/relationships/image" Target="../media/image16.png"/><Relationship Id="rId31" Type="http://schemas.openxmlformats.org/officeDocument/2006/relationships/image" Target="../media/image48.svg"/><Relationship Id="rId44" Type="http://schemas.openxmlformats.org/officeDocument/2006/relationships/image" Target="../media/image33.png"/><Relationship Id="rId52" Type="http://schemas.openxmlformats.org/officeDocument/2006/relationships/image" Target="../media/image37.png"/><Relationship Id="rId60" Type="http://schemas.openxmlformats.org/officeDocument/2006/relationships/image" Target="../media/image41.png"/><Relationship Id="rId4" Type="http://schemas.openxmlformats.org/officeDocument/2006/relationships/image" Target="../media/image13.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353800" y="2400300"/>
            <a:ext cx="6511559" cy="4569930"/>
          </a:xfrm>
          <a:prstGeom prst="rect">
            <a:avLst/>
          </a:prstGeom>
        </p:spPr>
      </p:pic>
      <p:grpSp>
        <p:nvGrpSpPr>
          <p:cNvPr id="5" name="Group 5"/>
          <p:cNvGrpSpPr/>
          <p:nvPr/>
        </p:nvGrpSpPr>
        <p:grpSpPr>
          <a:xfrm>
            <a:off x="357809" y="436481"/>
            <a:ext cx="14948513" cy="2127809"/>
            <a:chOff x="-120957" y="4663539"/>
            <a:chExt cx="15140798" cy="3196307"/>
          </a:xfrm>
        </p:grpSpPr>
        <p:sp>
          <p:nvSpPr>
            <p:cNvPr id="6" name="TextBox 6"/>
            <p:cNvSpPr txBox="1"/>
            <p:nvPr/>
          </p:nvSpPr>
          <p:spPr>
            <a:xfrm>
              <a:off x="-87401" y="4663539"/>
              <a:ext cx="15107242" cy="2615280"/>
            </a:xfrm>
            <a:prstGeom prst="rect">
              <a:avLst/>
            </a:prstGeom>
          </p:spPr>
          <p:txBody>
            <a:bodyPr lIns="0" tIns="0" rIns="0" bIns="0" rtlCol="0" anchor="t">
              <a:spAutoFit/>
            </a:bodyPr>
            <a:lstStyle/>
            <a:p>
              <a:pPr>
                <a:lnSpc>
                  <a:spcPts val="6600"/>
                </a:lnSpc>
              </a:pPr>
              <a:r>
                <a:rPr lang="en-US" sz="6000" dirty="0">
                  <a:solidFill>
                    <a:srgbClr val="FFFFFF"/>
                  </a:solidFill>
                  <a:latin typeface="Oswald"/>
                </a:rPr>
                <a:t>System </a:t>
              </a:r>
              <a:r>
                <a:rPr lang="en-US" sz="6000" dirty="0" err="1">
                  <a:solidFill>
                    <a:srgbClr val="FFFFFF"/>
                  </a:solidFill>
                  <a:latin typeface="Oswald"/>
                </a:rPr>
                <a:t>Penyimpanan</a:t>
              </a:r>
              <a:r>
                <a:rPr lang="en-US" sz="6000" dirty="0">
                  <a:solidFill>
                    <a:srgbClr val="FFFFFF"/>
                  </a:solidFill>
                  <a:latin typeface="Oswald"/>
                </a:rPr>
                <a:t> </a:t>
              </a:r>
              <a:r>
                <a:rPr lang="en-US" sz="6000" dirty="0" smtClean="0">
                  <a:solidFill>
                    <a:srgbClr val="84DCF3"/>
                  </a:solidFill>
                  <a:latin typeface="Oswald"/>
                </a:rPr>
                <a:t>Disk</a:t>
              </a:r>
              <a:r>
                <a:rPr lang="en-US" sz="6000" dirty="0" smtClean="0">
                  <a:solidFill>
                    <a:srgbClr val="FFFFFF"/>
                  </a:solidFill>
                  <a:latin typeface="Oswald"/>
                </a:rPr>
                <a:t>, </a:t>
              </a:r>
              <a:r>
                <a:rPr lang="en-US" sz="6000" dirty="0" err="1">
                  <a:solidFill>
                    <a:srgbClr val="FFFFFF"/>
                  </a:solidFill>
                  <a:latin typeface="Oswald"/>
                </a:rPr>
                <a:t>Macam-Macam</a:t>
              </a:r>
              <a:r>
                <a:rPr lang="en-US" sz="6000" dirty="0">
                  <a:solidFill>
                    <a:srgbClr val="FFFFFF"/>
                  </a:solidFill>
                  <a:latin typeface="Oswald"/>
                </a:rPr>
                <a:t> System </a:t>
              </a:r>
              <a:r>
                <a:rPr lang="en-US" sz="6000" dirty="0" err="1" smtClean="0">
                  <a:solidFill>
                    <a:srgbClr val="FFFFFF"/>
                  </a:solidFill>
                  <a:latin typeface="Oswald"/>
                </a:rPr>
                <a:t>Penjadwalan</a:t>
              </a:r>
              <a:r>
                <a:rPr lang="en-US" sz="6000" dirty="0" smtClean="0">
                  <a:solidFill>
                    <a:srgbClr val="FFFFFF"/>
                  </a:solidFill>
                  <a:latin typeface="Oswald"/>
                </a:rPr>
                <a:t> &amp; </a:t>
              </a:r>
              <a:r>
                <a:rPr lang="en-US" sz="6000" dirty="0">
                  <a:solidFill>
                    <a:srgbClr val="FFFFFF"/>
                  </a:solidFill>
                  <a:latin typeface="Oswald"/>
                </a:rPr>
                <a:t> </a:t>
              </a:r>
              <a:r>
                <a:rPr lang="en-US" sz="6000" dirty="0" err="1">
                  <a:solidFill>
                    <a:srgbClr val="FFFFFF"/>
                  </a:solidFill>
                  <a:latin typeface="Oswald"/>
                </a:rPr>
                <a:t>Manajemen</a:t>
              </a:r>
              <a:r>
                <a:rPr lang="en-US" sz="6000" dirty="0">
                  <a:solidFill>
                    <a:srgbClr val="FFFFFF"/>
                  </a:solidFill>
                  <a:latin typeface="Oswald"/>
                </a:rPr>
                <a:t> </a:t>
              </a:r>
              <a:r>
                <a:rPr lang="en-US" sz="6000" dirty="0" smtClean="0">
                  <a:solidFill>
                    <a:srgbClr val="FFFFFF"/>
                  </a:solidFill>
                  <a:latin typeface="Oswald"/>
                </a:rPr>
                <a:t>Disk</a:t>
              </a:r>
              <a:endParaRPr lang="en-US" sz="6000" dirty="0">
                <a:solidFill>
                  <a:srgbClr val="FFFFFF"/>
                </a:solidFill>
                <a:latin typeface="Oswald"/>
              </a:endParaRPr>
            </a:p>
          </p:txBody>
        </p:sp>
        <p:sp>
          <p:nvSpPr>
            <p:cNvPr id="8" name="TextBox 8"/>
            <p:cNvSpPr txBox="1"/>
            <p:nvPr/>
          </p:nvSpPr>
          <p:spPr>
            <a:xfrm>
              <a:off x="-120957" y="6697795"/>
              <a:ext cx="15107242" cy="1162051"/>
            </a:xfrm>
            <a:prstGeom prst="rect">
              <a:avLst/>
            </a:prstGeom>
          </p:spPr>
          <p:txBody>
            <a:bodyPr lIns="0" tIns="0" rIns="0" bIns="0" rtlCol="0" anchor="t">
              <a:spAutoFit/>
            </a:bodyPr>
            <a:lstStyle/>
            <a:p>
              <a:pPr>
                <a:lnSpc>
                  <a:spcPts val="6600"/>
                </a:lnSpc>
              </a:pPr>
              <a:endParaRPr lang="en-US" sz="6000" dirty="0">
                <a:solidFill>
                  <a:srgbClr val="FFFFFF"/>
                </a:solidFill>
                <a:latin typeface="Oswald"/>
              </a:endParaRPr>
            </a:p>
          </p:txBody>
        </p:sp>
      </p:grpSp>
      <p:sp>
        <p:nvSpPr>
          <p:cNvPr id="11" name="Rectangle 10"/>
          <p:cNvSpPr/>
          <p:nvPr/>
        </p:nvSpPr>
        <p:spPr>
          <a:xfrm>
            <a:off x="381000" y="5253261"/>
            <a:ext cx="9144000" cy="2464777"/>
          </a:xfrm>
          <a:prstGeom prst="rect">
            <a:avLst/>
          </a:prstGeom>
        </p:spPr>
        <p:txBody>
          <a:bodyPr>
            <a:spAutoFit/>
          </a:bodyPr>
          <a:lstStyle/>
          <a:p>
            <a:pPr marL="286067" lvl="1">
              <a:lnSpc>
                <a:spcPts val="3709"/>
              </a:lnSpc>
            </a:pPr>
            <a:r>
              <a:rPr lang="en-GB" sz="2649" dirty="0" err="1" smtClean="0">
                <a:solidFill>
                  <a:srgbClr val="FFFFFF"/>
                </a:solidFill>
                <a:latin typeface="Bookman Old Style" panose="02050604050505020204" pitchFamily="18" charset="0"/>
                <a:cs typeface="Myanmar Text" panose="020B0502040204020203" pitchFamily="34" charset="0"/>
              </a:rPr>
              <a:t>Kelompok</a:t>
            </a:r>
            <a:r>
              <a:rPr lang="en-GB" sz="2649" dirty="0" smtClean="0">
                <a:solidFill>
                  <a:srgbClr val="FFFFFF"/>
                </a:solidFill>
                <a:latin typeface="Bookman Old Style" panose="02050604050505020204" pitchFamily="18" charset="0"/>
                <a:cs typeface="Myanmar Text" panose="020B0502040204020203" pitchFamily="34" charset="0"/>
              </a:rPr>
              <a:t> 1</a:t>
            </a:r>
            <a:endParaRPr lang="en-GB" sz="2649" dirty="0">
              <a:solidFill>
                <a:srgbClr val="FFFFFF"/>
              </a:solidFill>
              <a:latin typeface="Bookman Old Style" panose="02050604050505020204" pitchFamily="18" charset="0"/>
              <a:cs typeface="Myanmar Text" panose="020B0502040204020203" pitchFamily="34" charset="0"/>
            </a:endParaRPr>
          </a:p>
          <a:p>
            <a:pPr marL="572134" lvl="1" indent="-286067">
              <a:lnSpc>
                <a:spcPts val="3709"/>
              </a:lnSpc>
              <a:buFont typeface="Arial"/>
              <a:buChar char="•"/>
            </a:pPr>
            <a:r>
              <a:rPr lang="en-GB" sz="2649" dirty="0" smtClean="0">
                <a:solidFill>
                  <a:srgbClr val="FFFFFF"/>
                </a:solidFill>
                <a:latin typeface="Bookman Old Style" panose="02050604050505020204" pitchFamily="18" charset="0"/>
                <a:cs typeface="Myanmar Text" panose="020B0502040204020203" pitchFamily="34" charset="0"/>
              </a:rPr>
              <a:t>Lei </a:t>
            </a:r>
            <a:r>
              <a:rPr lang="en-GB" sz="2649" dirty="0" err="1" smtClean="0">
                <a:solidFill>
                  <a:srgbClr val="FFFFFF"/>
                </a:solidFill>
                <a:latin typeface="Bookman Old Style" panose="02050604050505020204" pitchFamily="18" charset="0"/>
                <a:cs typeface="Myanmar Text" panose="020B0502040204020203" pitchFamily="34" charset="0"/>
              </a:rPr>
              <a:t>Septian</a:t>
            </a:r>
            <a:r>
              <a:rPr lang="en-GB" sz="2649" dirty="0" smtClean="0">
                <a:solidFill>
                  <a:srgbClr val="FFFFFF"/>
                </a:solidFill>
                <a:latin typeface="Bookman Old Style" panose="02050604050505020204" pitchFamily="18" charset="0"/>
                <a:cs typeface="Myanmar Text" panose="020B0502040204020203" pitchFamily="34" charset="0"/>
              </a:rPr>
              <a:t> 		- 221011700437</a:t>
            </a:r>
          </a:p>
          <a:p>
            <a:pPr marL="572134" lvl="1" indent="-286067">
              <a:lnSpc>
                <a:spcPts val="3709"/>
              </a:lnSpc>
              <a:buFont typeface="Arial"/>
              <a:buChar char="•"/>
            </a:pPr>
            <a:r>
              <a:rPr lang="en-GB" sz="2649" dirty="0" err="1" smtClean="0">
                <a:solidFill>
                  <a:srgbClr val="FFFFFF"/>
                </a:solidFill>
                <a:latin typeface="Bookman Old Style" panose="02050604050505020204" pitchFamily="18" charset="0"/>
                <a:cs typeface="Myanmar Text" panose="020B0502040204020203" pitchFamily="34" charset="0"/>
              </a:rPr>
              <a:t>Rini</a:t>
            </a:r>
            <a:r>
              <a:rPr lang="en-GB" sz="2649" dirty="0" smtClean="0">
                <a:solidFill>
                  <a:srgbClr val="FFFFFF"/>
                </a:solidFill>
                <a:latin typeface="Bookman Old Style" panose="02050604050505020204" pitchFamily="18" charset="0"/>
                <a:cs typeface="Myanmar Text" panose="020B0502040204020203" pitchFamily="34" charset="0"/>
              </a:rPr>
              <a:t> </a:t>
            </a:r>
            <a:r>
              <a:rPr lang="en-GB" sz="2649" dirty="0" err="1" smtClean="0">
                <a:solidFill>
                  <a:srgbClr val="FFFFFF"/>
                </a:solidFill>
                <a:latin typeface="Bookman Old Style" panose="02050604050505020204" pitchFamily="18" charset="0"/>
                <a:cs typeface="Myanmar Text" panose="020B0502040204020203" pitchFamily="34" charset="0"/>
              </a:rPr>
              <a:t>Safitri</a:t>
            </a:r>
            <a:r>
              <a:rPr lang="en-GB" sz="2649" dirty="0" smtClean="0">
                <a:solidFill>
                  <a:srgbClr val="FFFFFF"/>
                </a:solidFill>
                <a:latin typeface="Bookman Old Style" panose="02050604050505020204" pitchFamily="18" charset="0"/>
                <a:cs typeface="Myanmar Text" panose="020B0502040204020203" pitchFamily="34" charset="0"/>
              </a:rPr>
              <a:t>		- 221011700088</a:t>
            </a:r>
          </a:p>
          <a:p>
            <a:pPr marL="572134" lvl="1" indent="-286067">
              <a:lnSpc>
                <a:spcPts val="3709"/>
              </a:lnSpc>
              <a:buFont typeface="Arial"/>
              <a:buChar char="•"/>
            </a:pPr>
            <a:r>
              <a:rPr lang="en-GB" sz="2649" dirty="0" smtClean="0">
                <a:solidFill>
                  <a:srgbClr val="FFFFFF"/>
                </a:solidFill>
                <a:latin typeface="Bookman Old Style" panose="02050604050505020204" pitchFamily="18" charset="0"/>
                <a:cs typeface="Myanmar Text" panose="020B0502040204020203" pitchFamily="34" charset="0"/>
              </a:rPr>
              <a:t>Rizal </a:t>
            </a:r>
            <a:r>
              <a:rPr lang="en-GB" sz="2649" dirty="0" err="1" smtClean="0">
                <a:solidFill>
                  <a:srgbClr val="FFFFFF"/>
                </a:solidFill>
                <a:latin typeface="Bookman Old Style" panose="02050604050505020204" pitchFamily="18" charset="0"/>
                <a:cs typeface="Myanmar Text" panose="020B0502040204020203" pitchFamily="34" charset="0"/>
              </a:rPr>
              <a:t>Fahmi</a:t>
            </a:r>
            <a:r>
              <a:rPr lang="en-GB" sz="2649" dirty="0" smtClean="0">
                <a:solidFill>
                  <a:srgbClr val="FFFFFF"/>
                </a:solidFill>
                <a:latin typeface="Bookman Old Style" panose="02050604050505020204" pitchFamily="18" charset="0"/>
                <a:cs typeface="Myanmar Text" panose="020B0502040204020203" pitchFamily="34" charset="0"/>
              </a:rPr>
              <a:t>		- 221011700114</a:t>
            </a:r>
          </a:p>
          <a:p>
            <a:pPr marL="572134" lvl="1" indent="-286067">
              <a:lnSpc>
                <a:spcPts val="3709"/>
              </a:lnSpc>
              <a:buFont typeface="Arial"/>
              <a:buChar char="•"/>
            </a:pPr>
            <a:r>
              <a:rPr lang="en-GB" sz="2649" dirty="0" err="1" smtClean="0">
                <a:solidFill>
                  <a:srgbClr val="FFFFFF"/>
                </a:solidFill>
                <a:latin typeface="Bookman Old Style" panose="02050604050505020204" pitchFamily="18" charset="0"/>
                <a:cs typeface="Myanmar Text" panose="020B0502040204020203" pitchFamily="34" charset="0"/>
              </a:rPr>
              <a:t>Fitri</a:t>
            </a:r>
            <a:r>
              <a:rPr lang="en-GB" sz="2649" dirty="0" smtClean="0">
                <a:solidFill>
                  <a:srgbClr val="FFFFFF"/>
                </a:solidFill>
                <a:latin typeface="Bookman Old Style" panose="02050604050505020204" pitchFamily="18" charset="0"/>
                <a:cs typeface="Myanmar Text" panose="020B0502040204020203" pitchFamily="34" charset="0"/>
              </a:rPr>
              <a:t> </a:t>
            </a:r>
            <a:r>
              <a:rPr lang="en-GB" sz="2649" dirty="0" err="1" smtClean="0">
                <a:solidFill>
                  <a:srgbClr val="FFFFFF"/>
                </a:solidFill>
                <a:latin typeface="Bookman Old Style" panose="02050604050505020204" pitchFamily="18" charset="0"/>
                <a:cs typeface="Myanmar Text" panose="020B0502040204020203" pitchFamily="34" charset="0"/>
              </a:rPr>
              <a:t>Adelina</a:t>
            </a:r>
            <a:r>
              <a:rPr lang="en-GB" sz="2649" smtClean="0">
                <a:solidFill>
                  <a:srgbClr val="FFFFFF"/>
                </a:solidFill>
                <a:latin typeface="Bookman Old Style" panose="02050604050505020204" pitchFamily="18" charset="0"/>
                <a:cs typeface="Myanmar Text" panose="020B0502040204020203" pitchFamily="34" charset="0"/>
              </a:rPr>
              <a:t> H	- 221011700102</a:t>
            </a:r>
            <a:endParaRPr lang="en-GB" sz="2649" dirty="0" smtClean="0">
              <a:solidFill>
                <a:srgbClr val="FFFFFF"/>
              </a:solidFill>
              <a:latin typeface="Bookman Old Style" panose="02050604050505020204" pitchFamily="18" charset="0"/>
              <a:cs typeface="Myanmar Text"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70480" y="1299101"/>
            <a:ext cx="14811170" cy="6537325"/>
          </a:xfrm>
          <a:prstGeom prst="rect">
            <a:avLst/>
          </a:prstGeom>
        </p:spPr>
        <p:txBody>
          <a:bodyPr lIns="0" tIns="0" rIns="0" bIns="0" rtlCol="0" anchor="t">
            <a:spAutoFit/>
          </a:bodyPr>
          <a:lstStyle/>
          <a:p>
            <a:pPr>
              <a:lnSpc>
                <a:spcPts val="4024"/>
              </a:lnSpc>
            </a:pPr>
            <a:r>
              <a:rPr lang="en-US" sz="2874">
                <a:solidFill>
                  <a:srgbClr val="FFFFFF"/>
                </a:solidFill>
                <a:latin typeface="Poppins Light"/>
              </a:rPr>
              <a:t>FCFS (First Come First Serve):</a:t>
            </a:r>
          </a:p>
          <a:p>
            <a:pPr marL="620712" lvl="1" indent="-310356">
              <a:lnSpc>
                <a:spcPts val="4024"/>
              </a:lnSpc>
              <a:buFont typeface="Arial"/>
              <a:buChar char="•"/>
            </a:pPr>
            <a:r>
              <a:rPr lang="en-US" sz="2874">
                <a:solidFill>
                  <a:srgbClr val="FFFFFF"/>
                </a:solidFill>
                <a:latin typeface="Poppins Light"/>
              </a:rPr>
              <a:t>Menggunakan prinsip antrian berdasarkan urutan kedatangan data.</a:t>
            </a:r>
          </a:p>
          <a:p>
            <a:pPr marL="620712" lvl="1" indent="-310356">
              <a:lnSpc>
                <a:spcPts val="4024"/>
              </a:lnSpc>
              <a:buFont typeface="Arial"/>
              <a:buChar char="•"/>
            </a:pPr>
            <a:r>
              <a:rPr lang="en-US" sz="2874">
                <a:solidFill>
                  <a:srgbClr val="FFFFFF"/>
                </a:solidFill>
                <a:latin typeface="Poppins Light"/>
              </a:rPr>
              <a:t>Digunakan ketika tidak ada faktor lain yang perlu dipertimbangkan selain urutan kedatangan.</a:t>
            </a:r>
          </a:p>
          <a:p>
            <a:pPr marL="620712" lvl="1" indent="-310356">
              <a:lnSpc>
                <a:spcPts val="4024"/>
              </a:lnSpc>
              <a:buFont typeface="Arial"/>
              <a:buChar char="•"/>
            </a:pPr>
            <a:r>
              <a:rPr lang="en-US" sz="2874">
                <a:solidFill>
                  <a:srgbClr val="FFFFFF"/>
                </a:solidFill>
                <a:latin typeface="Poppins Light"/>
              </a:rPr>
              <a:t>Tidak memperhatikan jarak tempuh head disk, sehingga mungkin menghasilkan waktu akses yang lambat jika ada data yang berada jauh dari posisi head saat ini.</a:t>
            </a:r>
          </a:p>
          <a:p>
            <a:pPr>
              <a:lnSpc>
                <a:spcPts val="4024"/>
              </a:lnSpc>
            </a:pPr>
            <a:r>
              <a:rPr lang="en-US" sz="2874">
                <a:solidFill>
                  <a:srgbClr val="FFFFFF"/>
                </a:solidFill>
                <a:latin typeface="Poppins Light"/>
              </a:rPr>
              <a:t>SSTF (Shortest Seek Time First):</a:t>
            </a:r>
          </a:p>
          <a:p>
            <a:pPr marL="620712" lvl="1" indent="-310356">
              <a:lnSpc>
                <a:spcPts val="4024"/>
              </a:lnSpc>
              <a:buFont typeface="Arial"/>
              <a:buChar char="•"/>
            </a:pPr>
            <a:r>
              <a:rPr lang="en-US" sz="2874">
                <a:solidFill>
                  <a:srgbClr val="FFFFFF"/>
                </a:solidFill>
                <a:latin typeface="Poppins Light"/>
              </a:rPr>
              <a:t>Memilih data yang memiliki jarak seek time terpendek dari posisi head saat itu.</a:t>
            </a:r>
          </a:p>
          <a:p>
            <a:pPr marL="620712" lvl="1" indent="-310356">
              <a:lnSpc>
                <a:spcPts val="4024"/>
              </a:lnSpc>
              <a:buFont typeface="Arial"/>
              <a:buChar char="•"/>
            </a:pPr>
            <a:r>
              <a:rPr lang="en-US" sz="2874">
                <a:solidFill>
                  <a:srgbClr val="FFFFFF"/>
                </a:solidFill>
                <a:latin typeface="Poppins Light"/>
              </a:rPr>
              <a:t>Mengurangi waktu akses secara keseluruhan dengan meminimalkan pergerakan head disk.</a:t>
            </a:r>
          </a:p>
          <a:p>
            <a:pPr marL="620712" lvl="1" indent="-310356" algn="l">
              <a:lnSpc>
                <a:spcPts val="4025"/>
              </a:lnSpc>
              <a:spcBef>
                <a:spcPct val="0"/>
              </a:spcBef>
              <a:buFont typeface="Arial"/>
              <a:buChar char="•"/>
            </a:pPr>
            <a:r>
              <a:rPr lang="en-US" sz="2875">
                <a:solidFill>
                  <a:srgbClr val="FFFFFF"/>
                </a:solidFill>
                <a:latin typeface="Poppins Light"/>
              </a:rPr>
              <a:t>Dapat mengakibatkan starvation (pengabaian) data yang berada di posisi head yang jauh atau jarang diakses.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14811170" cy="7042150"/>
          </a:xfrm>
          <a:prstGeom prst="rect">
            <a:avLst/>
          </a:prstGeom>
        </p:spPr>
        <p:txBody>
          <a:bodyPr lIns="0" tIns="0" rIns="0" bIns="0" rtlCol="0" anchor="t">
            <a:spAutoFit/>
          </a:bodyPr>
          <a:lstStyle/>
          <a:p>
            <a:pPr>
              <a:lnSpc>
                <a:spcPts val="4024"/>
              </a:lnSpc>
            </a:pPr>
            <a:endParaRPr/>
          </a:p>
          <a:p>
            <a:pPr>
              <a:lnSpc>
                <a:spcPts val="4024"/>
              </a:lnSpc>
            </a:pPr>
            <a:r>
              <a:rPr lang="en-US" sz="2874">
                <a:solidFill>
                  <a:srgbClr val="FFFFFF"/>
                </a:solidFill>
                <a:latin typeface="Poppins Light"/>
              </a:rPr>
              <a:t>SCAN:</a:t>
            </a:r>
          </a:p>
          <a:p>
            <a:pPr marL="620712" lvl="1" indent="-310356">
              <a:lnSpc>
                <a:spcPts val="4024"/>
              </a:lnSpc>
              <a:buFont typeface="Arial"/>
              <a:buChar char="•"/>
            </a:pPr>
            <a:r>
              <a:rPr lang="en-US" sz="2874">
                <a:solidFill>
                  <a:srgbClr val="FFFFFF"/>
                </a:solidFill>
                <a:latin typeface="Poppins Light"/>
              </a:rPr>
              <a:t>Memindahkan head disk dari satu ujung disk ke ujung lainnya secara berurutan.</a:t>
            </a:r>
          </a:p>
          <a:p>
            <a:pPr marL="620712" lvl="1" indent="-310356">
              <a:lnSpc>
                <a:spcPts val="4024"/>
              </a:lnSpc>
              <a:buFont typeface="Arial"/>
              <a:buChar char="•"/>
            </a:pPr>
            <a:r>
              <a:rPr lang="en-US" sz="2874">
                <a:solidFill>
                  <a:srgbClr val="FFFFFF"/>
                </a:solidFill>
                <a:latin typeface="Poppins Light"/>
              </a:rPr>
              <a:t>Meminimalkan waktu tunggu dengan memastikan semua data dikunjungi dalam satu arah perjalanan.</a:t>
            </a:r>
          </a:p>
          <a:p>
            <a:pPr marL="620712" lvl="1" indent="-310356">
              <a:lnSpc>
                <a:spcPts val="4024"/>
              </a:lnSpc>
              <a:buFont typeface="Arial"/>
              <a:buChar char="•"/>
            </a:pPr>
            <a:r>
              <a:rPr lang="en-US" sz="2874">
                <a:solidFill>
                  <a:srgbClr val="FFFFFF"/>
                </a:solidFill>
                <a:latin typeface="Poppins Light"/>
              </a:rPr>
              <a:t>Mungkin memerlukan waktu lama untuk mengakses data yang berada di ujung yang jarang dikunjungi.</a:t>
            </a:r>
          </a:p>
          <a:p>
            <a:pPr>
              <a:lnSpc>
                <a:spcPts val="4024"/>
              </a:lnSpc>
            </a:pPr>
            <a:r>
              <a:rPr lang="en-US" sz="2874">
                <a:solidFill>
                  <a:srgbClr val="FFFFFF"/>
                </a:solidFill>
                <a:latin typeface="Poppins Light"/>
              </a:rPr>
              <a:t>C-SCAN (Circular SCAN):</a:t>
            </a:r>
          </a:p>
          <a:p>
            <a:pPr marL="620712" lvl="1" indent="-310356">
              <a:lnSpc>
                <a:spcPts val="4024"/>
              </a:lnSpc>
              <a:buFont typeface="Arial"/>
              <a:buChar char="•"/>
            </a:pPr>
            <a:r>
              <a:rPr lang="en-US" sz="2874">
                <a:solidFill>
                  <a:srgbClr val="FFFFFF"/>
                </a:solidFill>
                <a:latin typeface="Poppins Light"/>
              </a:rPr>
              <a:t>Mirip dengan SCAN, tetapi setelah mencapai ujung disk, head disk langsung kembali ke ujung awal.</a:t>
            </a:r>
          </a:p>
          <a:p>
            <a:pPr marL="620712" lvl="1" indent="-310356">
              <a:lnSpc>
                <a:spcPts val="4024"/>
              </a:lnSpc>
              <a:buFont typeface="Arial"/>
              <a:buChar char="•"/>
            </a:pPr>
            <a:r>
              <a:rPr lang="en-US" sz="2874">
                <a:solidFill>
                  <a:srgbClr val="FFFFFF"/>
                </a:solidFill>
                <a:latin typeface="Poppins Light"/>
              </a:rPr>
              <a:t>Memastikan waktu akses yang konsisten untuk semua data.</a:t>
            </a:r>
          </a:p>
          <a:p>
            <a:pPr marL="620712" lvl="1" indent="-310356" algn="l">
              <a:lnSpc>
                <a:spcPts val="4024"/>
              </a:lnSpc>
              <a:spcBef>
                <a:spcPct val="0"/>
              </a:spcBef>
              <a:buFont typeface="Arial"/>
              <a:buChar char="•"/>
            </a:pPr>
            <a:r>
              <a:rPr lang="en-US" sz="2874">
                <a:solidFill>
                  <a:srgbClr val="FFFFFF"/>
                </a:solidFill>
                <a:latin typeface="Poppins Light"/>
              </a:rPr>
              <a:t>Dapat menyebabkan waktu tunggu yang tinggi untuk data di sekitar titik kepulangan.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485900"/>
            <a:ext cx="14811170" cy="6032500"/>
          </a:xfrm>
          <a:prstGeom prst="rect">
            <a:avLst/>
          </a:prstGeom>
        </p:spPr>
        <p:txBody>
          <a:bodyPr lIns="0" tIns="0" rIns="0" bIns="0" rtlCol="0" anchor="t">
            <a:spAutoFit/>
          </a:bodyPr>
          <a:lstStyle/>
          <a:p>
            <a:pPr>
              <a:lnSpc>
                <a:spcPts val="4024"/>
              </a:lnSpc>
            </a:pPr>
            <a:r>
              <a:rPr lang="en-US" sz="2874">
                <a:solidFill>
                  <a:srgbClr val="FFFFFF"/>
                </a:solidFill>
                <a:latin typeface="Poppins Light"/>
              </a:rPr>
              <a:t>LOOK:</a:t>
            </a:r>
          </a:p>
          <a:p>
            <a:pPr marL="620712" lvl="1" indent="-310356">
              <a:lnSpc>
                <a:spcPts val="4024"/>
              </a:lnSpc>
              <a:buFont typeface="Arial"/>
              <a:buChar char="•"/>
            </a:pPr>
            <a:r>
              <a:rPr lang="en-US" sz="2874">
                <a:solidFill>
                  <a:srgbClr val="FFFFFF"/>
                </a:solidFill>
                <a:latin typeface="Poppins Light"/>
              </a:rPr>
              <a:t>Mirip dengan SCAN, tetapi head disk berbalik arah setelah mencapai ujung disk, tanpa mencapai ujung yang jarang dikunjungi.</a:t>
            </a:r>
          </a:p>
          <a:p>
            <a:pPr marL="620712" lvl="1" indent="-310356">
              <a:lnSpc>
                <a:spcPts val="4024"/>
              </a:lnSpc>
              <a:buFont typeface="Arial"/>
              <a:buChar char="•"/>
            </a:pPr>
            <a:r>
              <a:rPr lang="en-US" sz="2874">
                <a:solidFill>
                  <a:srgbClr val="FFFFFF"/>
                </a:solidFill>
                <a:latin typeface="Poppins Light"/>
              </a:rPr>
              <a:t>Meminimalkan waktu tunggu dengan menghindari mengunjungi area disk yang jarang diakses.</a:t>
            </a:r>
          </a:p>
          <a:p>
            <a:pPr marL="620712" lvl="1" indent="-310356">
              <a:lnSpc>
                <a:spcPts val="4024"/>
              </a:lnSpc>
              <a:buFont typeface="Arial"/>
              <a:buChar char="•"/>
            </a:pPr>
            <a:r>
              <a:rPr lang="en-US" sz="2874">
                <a:solidFill>
                  <a:srgbClr val="FFFFFF"/>
                </a:solidFill>
                <a:latin typeface="Poppins Light"/>
              </a:rPr>
              <a:t>Tidak memberikan jaminan akses yang konsisten seperti C-SCAN.</a:t>
            </a:r>
          </a:p>
          <a:p>
            <a:pPr>
              <a:lnSpc>
                <a:spcPts val="4024"/>
              </a:lnSpc>
            </a:pPr>
            <a:r>
              <a:rPr lang="en-US" sz="2874">
                <a:solidFill>
                  <a:srgbClr val="FFFFFF"/>
                </a:solidFill>
                <a:latin typeface="Poppins Light"/>
              </a:rPr>
              <a:t>C-LOOK (Circular LOOK):</a:t>
            </a:r>
          </a:p>
          <a:p>
            <a:pPr marL="620712" lvl="1" indent="-310356">
              <a:lnSpc>
                <a:spcPts val="4024"/>
              </a:lnSpc>
              <a:buFont typeface="Arial"/>
              <a:buChar char="•"/>
            </a:pPr>
            <a:r>
              <a:rPr lang="en-US" sz="2874">
                <a:solidFill>
                  <a:srgbClr val="FFFFFF"/>
                </a:solidFill>
                <a:latin typeface="Poppins Light"/>
              </a:rPr>
              <a:t>Mirip dengan LOOK, tetapi setelah mencapai ujung disk, head disk langsung kembali ke ujung awal.</a:t>
            </a:r>
          </a:p>
          <a:p>
            <a:pPr marL="620712" lvl="1" indent="-310356" algn="l">
              <a:lnSpc>
                <a:spcPts val="4024"/>
              </a:lnSpc>
              <a:spcBef>
                <a:spcPct val="0"/>
              </a:spcBef>
              <a:buFont typeface="Arial"/>
              <a:buChar char="•"/>
            </a:pPr>
            <a:r>
              <a:rPr lang="en-US" sz="2874">
                <a:solidFill>
                  <a:srgbClr val="FFFFFF"/>
                </a:solidFill>
                <a:latin typeface="Poppins Light"/>
              </a:rPr>
              <a:t>Memastikan waktu akses yang konsisten untuk semua data dan menghindari waktu tunggu tinggi seperti pada C-SCAN.</a:t>
            </a:r>
          </a:p>
          <a:p>
            <a:pPr algn="l">
              <a:lnSpc>
                <a:spcPts val="4024"/>
              </a:lnSpc>
              <a:spcBef>
                <a:spcPct val="0"/>
              </a:spcBef>
            </a:pPr>
            <a:endParaRPr lang="en-US" sz="2874">
              <a:solidFill>
                <a:srgbClr val="FFFFFF"/>
              </a:solidFill>
              <a:latin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3403930"/>
            <a:ext cx="10964355" cy="1095375"/>
          </a:xfrm>
          <a:prstGeom prst="rect">
            <a:avLst/>
          </a:prstGeom>
        </p:spPr>
        <p:txBody>
          <a:bodyPr lIns="0" tIns="0" rIns="0" bIns="0" rtlCol="0" anchor="t">
            <a:spAutoFit/>
          </a:bodyPr>
          <a:lstStyle/>
          <a:p>
            <a:pPr algn="ctr">
              <a:lnSpc>
                <a:spcPts val="8639"/>
              </a:lnSpc>
            </a:pPr>
            <a:r>
              <a:rPr lang="en-US" sz="7199">
                <a:solidFill>
                  <a:srgbClr val="FFFFFF"/>
                </a:solidFill>
                <a:latin typeface="Poppins Medium Bold"/>
              </a:rPr>
              <a:t>Manajemen Disk</a:t>
            </a:r>
          </a:p>
        </p:txBody>
      </p:sp>
      <p:sp>
        <p:nvSpPr>
          <p:cNvPr id="3" name="TextBox 3"/>
          <p:cNvSpPr txBox="1"/>
          <p:nvPr/>
        </p:nvSpPr>
        <p:spPr>
          <a:xfrm>
            <a:off x="1028700" y="4928697"/>
            <a:ext cx="10964355" cy="1390015"/>
          </a:xfrm>
          <a:prstGeom prst="rect">
            <a:avLst/>
          </a:prstGeom>
        </p:spPr>
        <p:txBody>
          <a:bodyPr lIns="0" tIns="0" rIns="0" bIns="0" rtlCol="0" anchor="t">
            <a:spAutoFit/>
          </a:bodyPr>
          <a:lstStyle/>
          <a:p>
            <a:pPr algn="ctr">
              <a:lnSpc>
                <a:spcPts val="3709"/>
              </a:lnSpc>
            </a:pPr>
            <a:r>
              <a:rPr lang="en-US" sz="2649">
                <a:solidFill>
                  <a:srgbClr val="FFFFFF"/>
                </a:solidFill>
                <a:latin typeface="Poppins Light"/>
              </a:rPr>
              <a:t>Secara Sederhana Dapat Di Katakan Manajemen disk adalah teknik untuk mengatur dan memanage penggunaan ruang pada media penyimpanan.</a:t>
            </a:r>
          </a:p>
        </p:txBody>
      </p:sp>
      <p:pic>
        <p:nvPicPr>
          <p:cNvPr id="4" name="Picture 4"/>
          <p:cNvPicPr>
            <a:picLocks noChangeAspect="1"/>
          </p:cNvPicPr>
          <p:nvPr/>
        </p:nvPicPr>
        <p:blipFill>
          <a:blip r:embed="rId2"/>
          <a:srcRect/>
          <a:stretch>
            <a:fillRect/>
          </a:stretch>
        </p:blipFill>
        <p:spPr>
          <a:xfrm flipH="1" flipV="1">
            <a:off x="12865622" y="1028700"/>
            <a:ext cx="7641615" cy="5845836"/>
          </a:xfrm>
          <a:prstGeom prst="rect">
            <a:avLst/>
          </a:prstGeom>
        </p:spPr>
      </p:pic>
      <p:pic>
        <p:nvPicPr>
          <p:cNvPr id="5" name="Picture 5"/>
          <p:cNvPicPr>
            <a:picLocks noChangeAspect="1"/>
          </p:cNvPicPr>
          <p:nvPr/>
        </p:nvPicPr>
        <p:blipFill>
          <a:blip r:embed="rId3"/>
          <a:srcRect/>
          <a:stretch>
            <a:fillRect/>
          </a:stretch>
        </p:blipFill>
        <p:spPr>
          <a:xfrm>
            <a:off x="13581385" y="3951618"/>
            <a:ext cx="1343326" cy="473419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517529" y="277644"/>
            <a:ext cx="1022343" cy="10223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585397">
            <a:off x="832773" y="6606933"/>
            <a:ext cx="2525842" cy="2603961"/>
          </a:xfrm>
          <a:prstGeom prst="rect">
            <a:avLst/>
          </a:prstGeom>
        </p:spPr>
      </p:pic>
      <p:pic>
        <p:nvPicPr>
          <p:cNvPr id="3" name="Picture 3"/>
          <p:cNvPicPr>
            <a:picLocks noChangeAspect="1"/>
          </p:cNvPicPr>
          <p:nvPr/>
        </p:nvPicPr>
        <p:blipFill>
          <a:blip r:embed="rId3"/>
          <a:srcRect/>
          <a:stretch>
            <a:fillRect/>
          </a:stretch>
        </p:blipFill>
        <p:spPr>
          <a:xfrm rot="64222" flipH="1">
            <a:off x="14279129" y="1474375"/>
            <a:ext cx="3028686" cy="2513809"/>
          </a:xfrm>
          <a:prstGeom prst="rect">
            <a:avLst/>
          </a:prstGeom>
        </p:spPr>
      </p:pic>
      <p:sp>
        <p:nvSpPr>
          <p:cNvPr id="4" name="TextBox 4"/>
          <p:cNvSpPr txBox="1"/>
          <p:nvPr/>
        </p:nvSpPr>
        <p:spPr>
          <a:xfrm>
            <a:off x="1895014" y="4016254"/>
            <a:ext cx="13298943" cy="1057275"/>
          </a:xfrm>
          <a:prstGeom prst="rect">
            <a:avLst/>
          </a:prstGeom>
        </p:spPr>
        <p:txBody>
          <a:bodyPr lIns="0" tIns="0" rIns="0" bIns="0" rtlCol="0" anchor="t">
            <a:spAutoFit/>
          </a:bodyPr>
          <a:lstStyle/>
          <a:p>
            <a:pPr algn="ctr">
              <a:lnSpc>
                <a:spcPts val="8400"/>
              </a:lnSpc>
            </a:pPr>
            <a:r>
              <a:rPr lang="en-US" sz="7000">
                <a:solidFill>
                  <a:srgbClr val="FFFFFF"/>
                </a:solidFill>
                <a:latin typeface="Poppins Medium Bold"/>
              </a:rPr>
              <a:t>Tujuan Manajemen Disk</a:t>
            </a:r>
          </a:p>
        </p:txBody>
      </p:sp>
      <p:sp>
        <p:nvSpPr>
          <p:cNvPr id="5" name="TextBox 5"/>
          <p:cNvSpPr txBox="1"/>
          <p:nvPr/>
        </p:nvSpPr>
        <p:spPr>
          <a:xfrm>
            <a:off x="3291559" y="5556646"/>
            <a:ext cx="10964355" cy="1390015"/>
          </a:xfrm>
          <a:prstGeom prst="rect">
            <a:avLst/>
          </a:prstGeom>
        </p:spPr>
        <p:txBody>
          <a:bodyPr lIns="0" tIns="0" rIns="0" bIns="0" rtlCol="0" anchor="t">
            <a:spAutoFit/>
          </a:bodyPr>
          <a:lstStyle/>
          <a:p>
            <a:pPr algn="ctr">
              <a:lnSpc>
                <a:spcPts val="3709"/>
              </a:lnSpc>
            </a:pPr>
            <a:r>
              <a:rPr lang="en-US" sz="2649">
                <a:solidFill>
                  <a:srgbClr val="FFFFFF"/>
                </a:solidFill>
                <a:latin typeface="Poppins Light"/>
              </a:rPr>
              <a:t>Tujuan dari manajemen disk adalah untuk mengoptimalkan penggunaan ruang disk, meningkatkan kinerja sistem, dan memastikan keamanan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84728" y="1019175"/>
            <a:ext cx="15120312" cy="809625"/>
          </a:xfrm>
          <a:prstGeom prst="rect">
            <a:avLst/>
          </a:prstGeom>
        </p:spPr>
        <p:txBody>
          <a:bodyPr lIns="0" tIns="0" rIns="0" bIns="0" rtlCol="0" anchor="t">
            <a:spAutoFit/>
          </a:bodyPr>
          <a:lstStyle/>
          <a:p>
            <a:pPr marL="0" lvl="0" indent="0" algn="ctr">
              <a:lnSpc>
                <a:spcPts val="6330"/>
              </a:lnSpc>
              <a:spcBef>
                <a:spcPct val="0"/>
              </a:spcBef>
            </a:pPr>
            <a:r>
              <a:rPr lang="en-US" sz="5275">
                <a:solidFill>
                  <a:srgbClr val="FFFFFF"/>
                </a:solidFill>
                <a:latin typeface="Poppins Medium Bold"/>
              </a:rPr>
              <a:t>Beberapa cara Untuk Manajemen Disk</a:t>
            </a:r>
          </a:p>
        </p:txBody>
      </p:sp>
      <p:sp>
        <p:nvSpPr>
          <p:cNvPr id="3" name="TextBox 3"/>
          <p:cNvSpPr txBox="1"/>
          <p:nvPr/>
        </p:nvSpPr>
        <p:spPr>
          <a:xfrm>
            <a:off x="1028700" y="1851025"/>
            <a:ext cx="14811170" cy="6537325"/>
          </a:xfrm>
          <a:prstGeom prst="rect">
            <a:avLst/>
          </a:prstGeom>
        </p:spPr>
        <p:txBody>
          <a:bodyPr lIns="0" tIns="0" rIns="0" bIns="0" rtlCol="0" anchor="t">
            <a:spAutoFit/>
          </a:bodyPr>
          <a:lstStyle/>
          <a:p>
            <a:pPr marL="620712" lvl="1" indent="-310356">
              <a:lnSpc>
                <a:spcPts val="4024"/>
              </a:lnSpc>
              <a:buFont typeface="Arial"/>
              <a:buChar char="•"/>
            </a:pPr>
            <a:r>
              <a:rPr lang="en-US" sz="2874">
                <a:solidFill>
                  <a:srgbClr val="FFFFFF"/>
                </a:solidFill>
                <a:latin typeface="Poppins Light"/>
              </a:rPr>
              <a:t>Partisi Disk</a:t>
            </a:r>
          </a:p>
          <a:p>
            <a:pPr marL="620712" lvl="1" indent="-310356">
              <a:lnSpc>
                <a:spcPts val="4024"/>
              </a:lnSpc>
              <a:buFont typeface="Arial"/>
              <a:buChar char="•"/>
            </a:pPr>
            <a:r>
              <a:rPr lang="en-US" sz="2874">
                <a:solidFill>
                  <a:srgbClr val="FFFFFF"/>
                </a:solidFill>
                <a:latin typeface="Poppins Light"/>
              </a:rPr>
              <a:t>Pemilihan Sistem File</a:t>
            </a:r>
          </a:p>
          <a:p>
            <a:pPr marL="620712" lvl="1" indent="-310356">
              <a:lnSpc>
                <a:spcPts val="4024"/>
              </a:lnSpc>
              <a:buFont typeface="Arial"/>
              <a:buChar char="•"/>
            </a:pPr>
            <a:r>
              <a:rPr lang="en-US" sz="2874">
                <a:solidFill>
                  <a:srgbClr val="FFFFFF"/>
                </a:solidFill>
                <a:latin typeface="Poppins Light"/>
              </a:rPr>
              <a:t>Defragmentasisk.</a:t>
            </a:r>
          </a:p>
          <a:p>
            <a:pPr marL="620712" lvl="1" indent="-310356">
              <a:lnSpc>
                <a:spcPts val="4024"/>
              </a:lnSpc>
              <a:buFont typeface="Arial"/>
              <a:buChar char="•"/>
            </a:pPr>
            <a:r>
              <a:rPr lang="en-US" sz="2874">
                <a:solidFill>
                  <a:srgbClr val="FFFFFF"/>
                </a:solidFill>
                <a:latin typeface="Poppins Light"/>
              </a:rPr>
              <a:t>Pembersihan Disk</a:t>
            </a:r>
          </a:p>
          <a:p>
            <a:pPr marL="620712" lvl="1" indent="-310356">
              <a:lnSpc>
                <a:spcPts val="4024"/>
              </a:lnSpc>
              <a:buFont typeface="Arial"/>
              <a:buChar char="•"/>
            </a:pPr>
            <a:r>
              <a:rPr lang="en-US" sz="2874">
                <a:solidFill>
                  <a:srgbClr val="FFFFFF"/>
                </a:solidFill>
                <a:latin typeface="Poppins Light"/>
              </a:rPr>
              <a:t>Pengelolaan Backup</a:t>
            </a:r>
          </a:p>
          <a:p>
            <a:pPr marL="620712" lvl="1" indent="-310356">
              <a:lnSpc>
                <a:spcPts val="4024"/>
              </a:lnSpc>
              <a:buFont typeface="Arial"/>
              <a:buChar char="•"/>
            </a:pPr>
            <a:r>
              <a:rPr lang="en-US" sz="2874">
                <a:solidFill>
                  <a:srgbClr val="FFFFFF"/>
                </a:solidFill>
                <a:latin typeface="Poppins Light"/>
              </a:rPr>
              <a:t>Keamanan Data.</a:t>
            </a:r>
          </a:p>
          <a:p>
            <a:pPr marL="620712" lvl="1" indent="-310356">
              <a:lnSpc>
                <a:spcPts val="4024"/>
              </a:lnSpc>
              <a:buFont typeface="Arial"/>
              <a:buChar char="•"/>
            </a:pPr>
            <a:r>
              <a:rPr lang="en-US" sz="2874">
                <a:solidFill>
                  <a:srgbClr val="FFFFFF"/>
                </a:solidFill>
                <a:latin typeface="Poppins Light"/>
              </a:rPr>
              <a:t>Monitoring dan Pemantauan</a:t>
            </a:r>
          </a:p>
          <a:p>
            <a:pPr marL="620712" lvl="1" indent="-310356">
              <a:lnSpc>
                <a:spcPts val="4024"/>
              </a:lnSpc>
              <a:buFont typeface="Arial"/>
              <a:buChar char="•"/>
            </a:pPr>
            <a:r>
              <a:rPr lang="en-US" sz="2874">
                <a:solidFill>
                  <a:srgbClr val="FFFFFF"/>
                </a:solidFill>
                <a:latin typeface="Poppins Light"/>
              </a:rPr>
              <a:t>Kapasitas Disk yang Tepat</a:t>
            </a:r>
          </a:p>
          <a:p>
            <a:pPr marL="620712" lvl="1" indent="-310356" algn="l">
              <a:lnSpc>
                <a:spcPts val="4024"/>
              </a:lnSpc>
              <a:spcBef>
                <a:spcPct val="0"/>
              </a:spcBef>
              <a:buFont typeface="Arial"/>
              <a:buChar char="•"/>
            </a:pPr>
            <a:r>
              <a:rPr lang="en-US" sz="2874">
                <a:solidFill>
                  <a:srgbClr val="FFFFFF"/>
                </a:solidFill>
                <a:latin typeface="Poppins Light"/>
              </a:rPr>
              <a:t>Selain itu, ada juga teknik lain seperti TRIM pada SSD yang digunakan untuk memperpanjang umur media penyimpanan dan RAID yang digunakan untuk meningkatkan keamanan dan redundansi data pada sistem penyimpanan disk.</a:t>
            </a:r>
          </a:p>
          <a:p>
            <a:pPr algn="l">
              <a:lnSpc>
                <a:spcPts val="4024"/>
              </a:lnSpc>
              <a:spcBef>
                <a:spcPct val="0"/>
              </a:spcBef>
            </a:pPr>
            <a:endParaRPr lang="en-US" sz="2874">
              <a:solidFill>
                <a:srgbClr val="FFFFFF"/>
              </a:solidFill>
              <a:latin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303176"/>
            <a:ext cx="15120312" cy="809625"/>
          </a:xfrm>
          <a:prstGeom prst="rect">
            <a:avLst/>
          </a:prstGeom>
        </p:spPr>
        <p:txBody>
          <a:bodyPr lIns="0" tIns="0" rIns="0" bIns="0" rtlCol="0" anchor="t">
            <a:spAutoFit/>
          </a:bodyPr>
          <a:lstStyle/>
          <a:p>
            <a:pPr marL="0" lvl="0" indent="0">
              <a:lnSpc>
                <a:spcPts val="6330"/>
              </a:lnSpc>
              <a:spcBef>
                <a:spcPct val="0"/>
              </a:spcBef>
            </a:pPr>
            <a:r>
              <a:rPr lang="en-US" sz="5275">
                <a:solidFill>
                  <a:srgbClr val="FFFFFF"/>
                </a:solidFill>
                <a:latin typeface="Poppins Medium Bold"/>
              </a:rPr>
              <a:t>Kesimpulan</a:t>
            </a:r>
          </a:p>
        </p:txBody>
      </p:sp>
      <p:sp>
        <p:nvSpPr>
          <p:cNvPr id="3" name="TextBox 3"/>
          <p:cNvSpPr txBox="1"/>
          <p:nvPr/>
        </p:nvSpPr>
        <p:spPr>
          <a:xfrm>
            <a:off x="1028700" y="2986766"/>
            <a:ext cx="14811170" cy="2498725"/>
          </a:xfrm>
          <a:prstGeom prst="rect">
            <a:avLst/>
          </a:prstGeom>
        </p:spPr>
        <p:txBody>
          <a:bodyPr lIns="0" tIns="0" rIns="0" bIns="0" rtlCol="0" anchor="t">
            <a:spAutoFit/>
          </a:bodyPr>
          <a:lstStyle/>
          <a:p>
            <a:pPr algn="l">
              <a:lnSpc>
                <a:spcPts val="4024"/>
              </a:lnSpc>
              <a:spcBef>
                <a:spcPct val="0"/>
              </a:spcBef>
            </a:pPr>
            <a:r>
              <a:rPr lang="en-US" sz="2874">
                <a:solidFill>
                  <a:srgbClr val="FFFFFF"/>
                </a:solidFill>
                <a:latin typeface="Poppins Light"/>
              </a:rPr>
              <a:t>Sistem penyimpanan disk dan manajemen disk merupakan komponen penting dalam sebuah komputer. Pemilihan sistem penjadwalan yang tepat dapat meningkatkan performa dan efisiensi penggunaan disk, sedangkan manajemen disk dapat memperpanjang umur media penyimpanan dan menghindari kerusakan.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39388" y="4814863"/>
            <a:ext cx="10336162" cy="3838034"/>
            <a:chOff x="0" y="0"/>
            <a:chExt cx="13781550" cy="5117378"/>
          </a:xfrm>
        </p:grpSpPr>
        <p:sp>
          <p:nvSpPr>
            <p:cNvPr id="3" name="TextBox 3"/>
            <p:cNvSpPr txBox="1"/>
            <p:nvPr/>
          </p:nvSpPr>
          <p:spPr>
            <a:xfrm>
              <a:off x="0" y="4672383"/>
              <a:ext cx="13781550" cy="444995"/>
            </a:xfrm>
            <a:prstGeom prst="rect">
              <a:avLst/>
            </a:prstGeom>
          </p:spPr>
          <p:txBody>
            <a:bodyPr lIns="0" tIns="0" rIns="0" bIns="0" rtlCol="0" anchor="t">
              <a:spAutoFit/>
            </a:bodyPr>
            <a:lstStyle/>
            <a:p>
              <a:pPr>
                <a:lnSpc>
                  <a:spcPts val="2610"/>
                </a:lnSpc>
              </a:pPr>
              <a:endParaRPr lang="en-US" sz="2175" dirty="0">
                <a:solidFill>
                  <a:srgbClr val="10B5BF"/>
                </a:solidFill>
                <a:latin typeface="Poppins Medium"/>
              </a:endParaRPr>
            </a:p>
          </p:txBody>
        </p:sp>
        <p:sp>
          <p:nvSpPr>
            <p:cNvPr id="4" name="TextBox 4"/>
            <p:cNvSpPr txBox="1"/>
            <p:nvPr/>
          </p:nvSpPr>
          <p:spPr>
            <a:xfrm>
              <a:off x="0" y="0"/>
              <a:ext cx="13781550"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Ada pertanyaan?</a:t>
              </a:r>
            </a:p>
          </p:txBody>
        </p:sp>
      </p:grpSp>
      <p:pic>
        <p:nvPicPr>
          <p:cNvPr id="5" name="Picture 5"/>
          <p:cNvPicPr>
            <a:picLocks noChangeAspect="1"/>
          </p:cNvPicPr>
          <p:nvPr/>
        </p:nvPicPr>
        <p:blipFill>
          <a:blip r:embed="rId2"/>
          <a:srcRect/>
          <a:stretch>
            <a:fillRect/>
          </a:stretch>
        </p:blipFill>
        <p:spPr>
          <a:xfrm>
            <a:off x="9144000" y="-1400753"/>
            <a:ext cx="7160084" cy="5477464"/>
          </a:xfrm>
          <a:prstGeom prst="rect">
            <a:avLst/>
          </a:prstGeom>
        </p:spPr>
      </p:pic>
      <p:pic>
        <p:nvPicPr>
          <p:cNvPr id="6" name="Picture 6"/>
          <p:cNvPicPr>
            <a:picLocks noChangeAspect="1"/>
          </p:cNvPicPr>
          <p:nvPr/>
        </p:nvPicPr>
        <p:blipFill>
          <a:blip r:embed="rId3"/>
          <a:srcRect/>
          <a:stretch>
            <a:fillRect/>
          </a:stretch>
        </p:blipFill>
        <p:spPr>
          <a:xfrm rot="-7698346" flipH="1">
            <a:off x="14309952" y="2598981"/>
            <a:ext cx="2866797" cy="29554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48692" y="3223130"/>
            <a:ext cx="1901285" cy="6700564"/>
          </a:xfrm>
          <a:prstGeom prst="rect">
            <a:avLst/>
          </a:prstGeom>
        </p:spPr>
      </p:pic>
      <p:grpSp>
        <p:nvGrpSpPr>
          <p:cNvPr id="3" name="Group 3"/>
          <p:cNvGrpSpPr/>
          <p:nvPr/>
        </p:nvGrpSpPr>
        <p:grpSpPr>
          <a:xfrm>
            <a:off x="1028700" y="1028700"/>
            <a:ext cx="11472027" cy="6182119"/>
            <a:chOff x="0" y="0"/>
            <a:chExt cx="15296036" cy="8242825"/>
          </a:xfrm>
        </p:grpSpPr>
        <p:sp>
          <p:nvSpPr>
            <p:cNvPr id="4" name="TextBox 4"/>
            <p:cNvSpPr txBox="1"/>
            <p:nvPr/>
          </p:nvSpPr>
          <p:spPr>
            <a:xfrm>
              <a:off x="0" y="0"/>
              <a:ext cx="15296036"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System Penyimpanan Disk</a:t>
              </a:r>
            </a:p>
          </p:txBody>
        </p:sp>
        <p:sp>
          <p:nvSpPr>
            <p:cNvPr id="5" name="TextBox 5"/>
            <p:cNvSpPr txBox="1"/>
            <p:nvPr/>
          </p:nvSpPr>
          <p:spPr>
            <a:xfrm>
              <a:off x="0" y="4494420"/>
              <a:ext cx="15296036" cy="3542665"/>
            </a:xfrm>
            <a:prstGeom prst="rect">
              <a:avLst/>
            </a:prstGeom>
          </p:spPr>
          <p:txBody>
            <a:bodyPr lIns="0" tIns="0" rIns="0" bIns="0" rtlCol="0" anchor="t">
              <a:spAutoFit/>
            </a:bodyPr>
            <a:lstStyle/>
            <a:p>
              <a:pPr>
                <a:lnSpc>
                  <a:spcPts val="3569"/>
                </a:lnSpc>
              </a:pPr>
              <a:r>
                <a:rPr lang="en-US" sz="2550" dirty="0" err="1">
                  <a:solidFill>
                    <a:srgbClr val="FFFFFF"/>
                  </a:solidFill>
                  <a:latin typeface="Poppins Light"/>
                </a:rPr>
                <a:t>Sistem</a:t>
              </a:r>
              <a:r>
                <a:rPr lang="en-US" sz="2550" dirty="0">
                  <a:solidFill>
                    <a:srgbClr val="FFFFFF"/>
                  </a:solidFill>
                  <a:latin typeface="Poppins Light"/>
                </a:rPr>
                <a:t> </a:t>
              </a:r>
              <a:r>
                <a:rPr lang="en-US" sz="2550" dirty="0" err="1">
                  <a:solidFill>
                    <a:srgbClr val="FFFFFF"/>
                  </a:solidFill>
                  <a:latin typeface="Poppins Light"/>
                </a:rPr>
                <a:t>penyimpanan</a:t>
              </a:r>
              <a:r>
                <a:rPr lang="en-US" sz="2550" dirty="0">
                  <a:solidFill>
                    <a:srgbClr val="FFFFFF"/>
                  </a:solidFill>
                  <a:latin typeface="Poppins Light"/>
                </a:rPr>
                <a:t> disk </a:t>
              </a:r>
              <a:r>
                <a:rPr lang="en-US" sz="2550" dirty="0" err="1">
                  <a:solidFill>
                    <a:srgbClr val="FFFFFF"/>
                  </a:solidFill>
                  <a:latin typeface="Poppins Light"/>
                </a:rPr>
                <a:t>memainkan</a:t>
              </a:r>
              <a:r>
                <a:rPr lang="en-US" sz="2550" dirty="0">
                  <a:solidFill>
                    <a:srgbClr val="FFFFFF"/>
                  </a:solidFill>
                  <a:latin typeface="Poppins Light"/>
                </a:rPr>
                <a:t> </a:t>
              </a:r>
              <a:r>
                <a:rPr lang="en-US" sz="2550" dirty="0" err="1">
                  <a:solidFill>
                    <a:srgbClr val="FFFFFF"/>
                  </a:solidFill>
                  <a:latin typeface="Poppins Light"/>
                </a:rPr>
                <a:t>peran</a:t>
              </a:r>
              <a:r>
                <a:rPr lang="en-US" sz="2550" dirty="0">
                  <a:solidFill>
                    <a:srgbClr val="FFFFFF"/>
                  </a:solidFill>
                  <a:latin typeface="Poppins Light"/>
                </a:rPr>
                <a:t> </a:t>
              </a:r>
              <a:r>
                <a:rPr lang="en-US" sz="2550" dirty="0" err="1">
                  <a:solidFill>
                    <a:srgbClr val="FFFFFF"/>
                  </a:solidFill>
                  <a:latin typeface="Poppins Light"/>
                </a:rPr>
                <a:t>penting</a:t>
              </a:r>
              <a:r>
                <a:rPr lang="en-US" sz="2550" dirty="0">
                  <a:solidFill>
                    <a:srgbClr val="FFFFFF"/>
                  </a:solidFill>
                  <a:latin typeface="Poppins Light"/>
                </a:rPr>
                <a:t> </a:t>
              </a:r>
              <a:r>
                <a:rPr lang="en-US" sz="2550" dirty="0" err="1">
                  <a:solidFill>
                    <a:srgbClr val="FFFFFF"/>
                  </a:solidFill>
                  <a:latin typeface="Poppins Light"/>
                </a:rPr>
                <a:t>dalam</a:t>
              </a:r>
              <a:r>
                <a:rPr lang="en-US" sz="2550" dirty="0">
                  <a:solidFill>
                    <a:srgbClr val="FFFFFF"/>
                  </a:solidFill>
                  <a:latin typeface="Poppins Light"/>
                </a:rPr>
                <a:t> </a:t>
              </a:r>
              <a:r>
                <a:rPr lang="en-US" sz="2550" dirty="0" err="1">
                  <a:solidFill>
                    <a:srgbClr val="FFFFFF"/>
                  </a:solidFill>
                  <a:latin typeface="Poppins Light"/>
                </a:rPr>
                <a:t>komputer</a:t>
              </a:r>
              <a:r>
                <a:rPr lang="en-US" sz="2550" dirty="0">
                  <a:solidFill>
                    <a:srgbClr val="FFFFFF"/>
                  </a:solidFill>
                  <a:latin typeface="Poppins Light"/>
                </a:rPr>
                <a:t> modern. </a:t>
              </a:r>
              <a:r>
                <a:rPr lang="en-US" sz="2550" dirty="0" err="1">
                  <a:solidFill>
                    <a:srgbClr val="FFFFFF"/>
                  </a:solidFill>
                  <a:latin typeface="Poppins Light"/>
                </a:rPr>
                <a:t>Sebagian</a:t>
              </a:r>
              <a:r>
                <a:rPr lang="en-US" sz="2550" dirty="0">
                  <a:solidFill>
                    <a:srgbClr val="FFFFFF"/>
                  </a:solidFill>
                  <a:latin typeface="Poppins Light"/>
                </a:rPr>
                <a:t> </a:t>
              </a:r>
              <a:r>
                <a:rPr lang="en-US" sz="2550" dirty="0" err="1">
                  <a:solidFill>
                    <a:srgbClr val="FFFFFF"/>
                  </a:solidFill>
                  <a:latin typeface="Poppins Light"/>
                </a:rPr>
                <a:t>besar</a:t>
              </a:r>
              <a:r>
                <a:rPr lang="en-US" sz="2550" dirty="0">
                  <a:solidFill>
                    <a:srgbClr val="FFFFFF"/>
                  </a:solidFill>
                  <a:latin typeface="Poppins Light"/>
                </a:rPr>
                <a:t> data </a:t>
              </a:r>
              <a:r>
                <a:rPr lang="en-US" sz="2550" dirty="0" err="1">
                  <a:solidFill>
                    <a:srgbClr val="FFFFFF"/>
                  </a:solidFill>
                  <a:latin typeface="Poppins Light"/>
                </a:rPr>
                <a:t>dan</a:t>
              </a:r>
              <a:r>
                <a:rPr lang="en-US" sz="2550" dirty="0">
                  <a:solidFill>
                    <a:srgbClr val="FFFFFF"/>
                  </a:solidFill>
                  <a:latin typeface="Poppins Light"/>
                </a:rPr>
                <a:t> program yang </a:t>
              </a:r>
              <a:r>
                <a:rPr lang="en-US" sz="2550" dirty="0" err="1">
                  <a:solidFill>
                    <a:srgbClr val="FFFFFF"/>
                  </a:solidFill>
                  <a:latin typeface="Poppins Light"/>
                </a:rPr>
                <a:t>digunakan</a:t>
              </a:r>
              <a:r>
                <a:rPr lang="en-US" sz="2550" dirty="0">
                  <a:solidFill>
                    <a:srgbClr val="FFFFFF"/>
                  </a:solidFill>
                  <a:latin typeface="Poppins Light"/>
                </a:rPr>
                <a:t> </a:t>
              </a:r>
              <a:r>
                <a:rPr lang="en-US" sz="2550" dirty="0" err="1">
                  <a:solidFill>
                    <a:srgbClr val="FFFFFF"/>
                  </a:solidFill>
                  <a:latin typeface="Poppins Light"/>
                </a:rPr>
                <a:t>oleh</a:t>
              </a:r>
              <a:r>
                <a:rPr lang="en-US" sz="2550" dirty="0">
                  <a:solidFill>
                    <a:srgbClr val="FFFFFF"/>
                  </a:solidFill>
                  <a:latin typeface="Poppins Light"/>
                </a:rPr>
                <a:t> </a:t>
              </a:r>
              <a:r>
                <a:rPr lang="en-US" sz="2550" dirty="0" err="1">
                  <a:solidFill>
                    <a:srgbClr val="FFFFFF"/>
                  </a:solidFill>
                  <a:latin typeface="Poppins Light"/>
                </a:rPr>
                <a:t>pengguna</a:t>
              </a:r>
              <a:r>
                <a:rPr lang="en-US" sz="2550" dirty="0">
                  <a:solidFill>
                    <a:srgbClr val="FFFFFF"/>
                  </a:solidFill>
                  <a:latin typeface="Poppins Light"/>
                </a:rPr>
                <a:t> </a:t>
              </a:r>
              <a:r>
                <a:rPr lang="en-US" sz="2550" dirty="0" err="1">
                  <a:solidFill>
                    <a:srgbClr val="FFFFFF"/>
                  </a:solidFill>
                  <a:latin typeface="Poppins Light"/>
                </a:rPr>
                <a:t>disimpan</a:t>
              </a:r>
              <a:r>
                <a:rPr lang="en-US" sz="2550" dirty="0">
                  <a:solidFill>
                    <a:srgbClr val="FFFFFF"/>
                  </a:solidFill>
                  <a:latin typeface="Poppins Light"/>
                </a:rPr>
                <a:t> </a:t>
              </a:r>
              <a:r>
                <a:rPr lang="en-US" sz="2550" dirty="0" err="1">
                  <a:solidFill>
                    <a:srgbClr val="FFFFFF"/>
                  </a:solidFill>
                  <a:latin typeface="Poppins Light"/>
                </a:rPr>
                <a:t>secara</a:t>
              </a:r>
              <a:r>
                <a:rPr lang="en-US" sz="2550" dirty="0">
                  <a:solidFill>
                    <a:srgbClr val="FFFFFF"/>
                  </a:solidFill>
                  <a:latin typeface="Poppins Light"/>
                </a:rPr>
                <a:t> </a:t>
              </a:r>
              <a:r>
                <a:rPr lang="en-US" sz="2550" dirty="0" err="1">
                  <a:solidFill>
                    <a:srgbClr val="FFFFFF"/>
                  </a:solidFill>
                  <a:latin typeface="Poppins Light"/>
                </a:rPr>
                <a:t>permanen</a:t>
              </a:r>
              <a:r>
                <a:rPr lang="en-US" sz="2550" dirty="0">
                  <a:solidFill>
                    <a:srgbClr val="FFFFFF"/>
                  </a:solidFill>
                  <a:latin typeface="Poppins Light"/>
                </a:rPr>
                <a:t> di </a:t>
              </a:r>
              <a:r>
                <a:rPr lang="en-US" sz="2550" dirty="0" err="1">
                  <a:solidFill>
                    <a:srgbClr val="FFFFFF"/>
                  </a:solidFill>
                  <a:latin typeface="Poppins Light"/>
                </a:rPr>
                <a:t>dalam</a:t>
              </a:r>
              <a:r>
                <a:rPr lang="en-US" sz="2550" dirty="0">
                  <a:solidFill>
                    <a:srgbClr val="FFFFFF"/>
                  </a:solidFill>
                  <a:latin typeface="Poppins Light"/>
                </a:rPr>
                <a:t> disk, </a:t>
              </a:r>
              <a:r>
                <a:rPr lang="en-US" sz="2550" dirty="0" err="1">
                  <a:solidFill>
                    <a:srgbClr val="FFFFFF"/>
                  </a:solidFill>
                  <a:latin typeface="Poppins Light"/>
                </a:rPr>
                <a:t>baik</a:t>
              </a:r>
              <a:r>
                <a:rPr lang="en-US" sz="2550" dirty="0">
                  <a:solidFill>
                    <a:srgbClr val="FFFFFF"/>
                  </a:solidFill>
                  <a:latin typeface="Poppins Light"/>
                </a:rPr>
                <a:t> </a:t>
              </a:r>
              <a:r>
                <a:rPr lang="en-US" sz="2550" dirty="0" err="1">
                  <a:solidFill>
                    <a:srgbClr val="FFFFFF"/>
                  </a:solidFill>
                  <a:latin typeface="Poppins Light"/>
                </a:rPr>
                <a:t>itu</a:t>
              </a:r>
              <a:r>
                <a:rPr lang="en-US" sz="2550" dirty="0">
                  <a:solidFill>
                    <a:srgbClr val="FFFFFF"/>
                  </a:solidFill>
                  <a:latin typeface="Poppins Light"/>
                </a:rPr>
                <a:t> hard disk drive (HDD) </a:t>
              </a:r>
              <a:r>
                <a:rPr lang="en-US" sz="2550" dirty="0" err="1">
                  <a:solidFill>
                    <a:srgbClr val="FFFFFF"/>
                  </a:solidFill>
                  <a:latin typeface="Poppins Light"/>
                </a:rPr>
                <a:t>maupun</a:t>
              </a:r>
              <a:r>
                <a:rPr lang="en-US" sz="2550" dirty="0">
                  <a:solidFill>
                    <a:srgbClr val="FFFFFF"/>
                  </a:solidFill>
                  <a:latin typeface="Poppins Light"/>
                </a:rPr>
                <a:t> solid-state drive (SSD). </a:t>
              </a:r>
              <a:r>
                <a:rPr lang="en-US" sz="2550" dirty="0" err="1">
                  <a:solidFill>
                    <a:srgbClr val="FFFFFF"/>
                  </a:solidFill>
                  <a:latin typeface="Poppins Light"/>
                </a:rPr>
                <a:t>Sistem</a:t>
              </a:r>
              <a:r>
                <a:rPr lang="en-US" sz="2550" dirty="0">
                  <a:solidFill>
                    <a:srgbClr val="FFFFFF"/>
                  </a:solidFill>
                  <a:latin typeface="Poppins Light"/>
                </a:rPr>
                <a:t> </a:t>
              </a:r>
              <a:r>
                <a:rPr lang="en-US" sz="2550" dirty="0" err="1">
                  <a:solidFill>
                    <a:srgbClr val="FFFFFF"/>
                  </a:solidFill>
                  <a:latin typeface="Poppins Light"/>
                </a:rPr>
                <a:t>penyimpanan</a:t>
              </a:r>
              <a:r>
                <a:rPr lang="en-US" sz="2550" dirty="0">
                  <a:solidFill>
                    <a:srgbClr val="FFFFFF"/>
                  </a:solidFill>
                  <a:latin typeface="Poppins Light"/>
                </a:rPr>
                <a:t> disk </a:t>
              </a:r>
              <a:r>
                <a:rPr lang="en-US" sz="2550" dirty="0" err="1">
                  <a:solidFill>
                    <a:srgbClr val="FFFFFF"/>
                  </a:solidFill>
                  <a:latin typeface="Poppins Light"/>
                </a:rPr>
                <a:t>memberikan</a:t>
              </a:r>
              <a:r>
                <a:rPr lang="en-US" sz="2550" dirty="0">
                  <a:solidFill>
                    <a:srgbClr val="FFFFFF"/>
                  </a:solidFill>
                  <a:latin typeface="Poppins Light"/>
                </a:rPr>
                <a:t> </a:t>
              </a:r>
              <a:r>
                <a:rPr lang="en-US" sz="2550" dirty="0" err="1">
                  <a:solidFill>
                    <a:srgbClr val="FFFFFF"/>
                  </a:solidFill>
                  <a:latin typeface="Poppins Light"/>
                </a:rPr>
                <a:t>kapasitas</a:t>
              </a:r>
              <a:r>
                <a:rPr lang="en-US" sz="2550" dirty="0">
                  <a:solidFill>
                    <a:srgbClr val="FFFFFF"/>
                  </a:solidFill>
                  <a:latin typeface="Poppins Light"/>
                </a:rPr>
                <a:t> </a:t>
              </a:r>
              <a:r>
                <a:rPr lang="en-US" sz="2550" dirty="0" err="1">
                  <a:solidFill>
                    <a:srgbClr val="FFFFFF"/>
                  </a:solidFill>
                  <a:latin typeface="Poppins Light"/>
                </a:rPr>
                <a:t>penyimpanan</a:t>
              </a:r>
              <a:r>
                <a:rPr lang="en-US" sz="2550" dirty="0">
                  <a:solidFill>
                    <a:srgbClr val="FFFFFF"/>
                  </a:solidFill>
                  <a:latin typeface="Poppins Light"/>
                </a:rPr>
                <a:t> yang </a:t>
              </a:r>
              <a:r>
                <a:rPr lang="en-US" sz="2550" dirty="0" err="1">
                  <a:solidFill>
                    <a:srgbClr val="FFFFFF"/>
                  </a:solidFill>
                  <a:latin typeface="Poppins Light"/>
                </a:rPr>
                <a:t>besar</a:t>
              </a:r>
              <a:r>
                <a:rPr lang="en-US" sz="2550" dirty="0">
                  <a:solidFill>
                    <a:srgbClr val="FFFFFF"/>
                  </a:solidFill>
                  <a:latin typeface="Poppins Light"/>
                </a:rPr>
                <a:t> </a:t>
              </a:r>
              <a:r>
                <a:rPr lang="en-US" sz="2550" dirty="0" err="1">
                  <a:solidFill>
                    <a:srgbClr val="FFFFFF"/>
                  </a:solidFill>
                  <a:latin typeface="Poppins Light"/>
                </a:rPr>
                <a:t>dan</a:t>
              </a:r>
              <a:r>
                <a:rPr lang="en-US" sz="2550" dirty="0">
                  <a:solidFill>
                    <a:srgbClr val="FFFFFF"/>
                  </a:solidFill>
                  <a:latin typeface="Poppins Light"/>
                </a:rPr>
                <a:t> </a:t>
              </a:r>
              <a:r>
                <a:rPr lang="en-US" sz="2550" dirty="0" err="1">
                  <a:solidFill>
                    <a:srgbClr val="FFFFFF"/>
                  </a:solidFill>
                  <a:latin typeface="Poppins Light"/>
                </a:rPr>
                <a:t>memungkinkan</a:t>
              </a:r>
              <a:r>
                <a:rPr lang="en-US" sz="2550" dirty="0">
                  <a:solidFill>
                    <a:srgbClr val="FFFFFF"/>
                  </a:solidFill>
                  <a:latin typeface="Poppins Light"/>
                </a:rPr>
                <a:t> </a:t>
              </a:r>
              <a:r>
                <a:rPr lang="en-US" sz="2550" dirty="0" err="1">
                  <a:solidFill>
                    <a:srgbClr val="FFFFFF"/>
                  </a:solidFill>
                  <a:latin typeface="Poppins Light"/>
                </a:rPr>
                <a:t>akses</a:t>
              </a:r>
              <a:r>
                <a:rPr lang="en-US" sz="2550" dirty="0">
                  <a:solidFill>
                    <a:srgbClr val="FFFFFF"/>
                  </a:solidFill>
                  <a:latin typeface="Poppins Light"/>
                </a:rPr>
                <a:t> data yang </a:t>
              </a:r>
              <a:r>
                <a:rPr lang="en-US" sz="2550" dirty="0" err="1">
                  <a:solidFill>
                    <a:srgbClr val="FFFFFF"/>
                  </a:solidFill>
                  <a:latin typeface="Poppins Light"/>
                </a:rPr>
                <a:t>cepat</a:t>
              </a:r>
              <a:r>
                <a:rPr lang="en-US" sz="2550" dirty="0">
                  <a:solidFill>
                    <a:srgbClr val="FFFFFF"/>
                  </a:solidFill>
                  <a:latin typeface="Poppins Light"/>
                </a:rPr>
                <a:t>.</a:t>
              </a: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48129" y="8793367"/>
            <a:ext cx="1022343" cy="102234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005641" y="1028700"/>
            <a:ext cx="3282359" cy="3383875"/>
          </a:xfrm>
          <a:prstGeom prst="rect">
            <a:avLst/>
          </a:prstGeom>
        </p:spPr>
      </p:pic>
      <p:grpSp>
        <p:nvGrpSpPr>
          <p:cNvPr id="3" name="Group 3"/>
          <p:cNvGrpSpPr/>
          <p:nvPr/>
        </p:nvGrpSpPr>
        <p:grpSpPr>
          <a:xfrm>
            <a:off x="5730152" y="471291"/>
            <a:ext cx="10347992" cy="9344419"/>
            <a:chOff x="0" y="0"/>
            <a:chExt cx="13797323" cy="12459225"/>
          </a:xfrm>
        </p:grpSpPr>
        <p:sp>
          <p:nvSpPr>
            <p:cNvPr id="4" name="TextBox 4"/>
            <p:cNvSpPr txBox="1"/>
            <p:nvPr/>
          </p:nvSpPr>
          <p:spPr>
            <a:xfrm>
              <a:off x="0" y="0"/>
              <a:ext cx="13797323" cy="54864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Apa itu System Penyimpanan Disk?</a:t>
              </a:r>
            </a:p>
          </p:txBody>
        </p:sp>
        <p:sp>
          <p:nvSpPr>
            <p:cNvPr id="5" name="TextBox 5"/>
            <p:cNvSpPr txBox="1"/>
            <p:nvPr/>
          </p:nvSpPr>
          <p:spPr>
            <a:xfrm>
              <a:off x="0" y="6323220"/>
              <a:ext cx="13797323" cy="5930265"/>
            </a:xfrm>
            <a:prstGeom prst="rect">
              <a:avLst/>
            </a:prstGeom>
          </p:spPr>
          <p:txBody>
            <a:bodyPr lIns="0" tIns="0" rIns="0" bIns="0" rtlCol="0" anchor="t">
              <a:spAutoFit/>
            </a:bodyPr>
            <a:lstStyle/>
            <a:p>
              <a:pPr>
                <a:lnSpc>
                  <a:spcPts val="3569"/>
                </a:lnSpc>
              </a:pPr>
              <a:r>
                <a:rPr lang="en-US" sz="2550">
                  <a:solidFill>
                    <a:srgbClr val="FFFFFF"/>
                  </a:solidFill>
                  <a:latin typeface="Poppins Light"/>
                </a:rPr>
                <a:t>Sistem penyimpanan disk adalah teknologi yang digunakan untuk menyimpan data pada perangkat komputer. Teknologi ini memungkinkan pengguna untuk menyimpan data dengan kapasitas yang lebih besar dan kecepatan akses yang lebih cepat dibandingkan dengan penyimpanan tradisional seperti disket atau CD.</a:t>
              </a:r>
            </a:p>
            <a:p>
              <a:pPr>
                <a:lnSpc>
                  <a:spcPts val="3569"/>
                </a:lnSpc>
              </a:pPr>
              <a:r>
                <a:rPr lang="en-US" sz="2550">
                  <a:solidFill>
                    <a:srgbClr val="FFFFFF"/>
                  </a:solidFill>
                  <a:latin typeface="Poppins Light"/>
                </a:rPr>
                <a:t>Sistem penyimpanan disk terdiri dari beberapa jenis, di antaranya hard disk drive (HDD), solid state drive (SSD), dan hybrid drive.</a:t>
              </a:r>
            </a:p>
            <a:p>
              <a:pPr>
                <a:lnSpc>
                  <a:spcPts val="3569"/>
                </a:lnSpc>
              </a:pPr>
              <a:endParaRPr lang="en-US" sz="2550">
                <a:solidFill>
                  <a:srgbClr val="FFFFFF"/>
                </a:solidFill>
                <a:latin typeface="Poppins Light"/>
              </a:endParaRPr>
            </a:p>
          </p:txBody>
        </p:sp>
      </p:grpSp>
      <p:grpSp>
        <p:nvGrpSpPr>
          <p:cNvPr id="6" name="Group 6"/>
          <p:cNvGrpSpPr>
            <a:grpSpLocks noChangeAspect="1"/>
          </p:cNvGrpSpPr>
          <p:nvPr/>
        </p:nvGrpSpPr>
        <p:grpSpPr>
          <a:xfrm>
            <a:off x="1028700" y="1028700"/>
            <a:ext cx="4159154" cy="822960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45099" r="-90335"/>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522908" y="6646947"/>
            <a:ext cx="4024687" cy="4528480"/>
          </a:xfrm>
          <a:prstGeom prst="rect">
            <a:avLst/>
          </a:prstGeom>
        </p:spPr>
      </p:pic>
      <p:grpSp>
        <p:nvGrpSpPr>
          <p:cNvPr id="3" name="Group 3"/>
          <p:cNvGrpSpPr/>
          <p:nvPr/>
        </p:nvGrpSpPr>
        <p:grpSpPr>
          <a:xfrm>
            <a:off x="523463" y="844389"/>
            <a:ext cx="15491569" cy="8132204"/>
            <a:chOff x="0" y="0"/>
            <a:chExt cx="20655425" cy="10842938"/>
          </a:xfrm>
        </p:grpSpPr>
        <p:sp>
          <p:nvSpPr>
            <p:cNvPr id="4" name="TextBox 4"/>
            <p:cNvSpPr txBox="1"/>
            <p:nvPr/>
          </p:nvSpPr>
          <p:spPr>
            <a:xfrm>
              <a:off x="0" y="0"/>
              <a:ext cx="20655425" cy="54864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Ada beberapa system penyimpanan disk yang umum digunakan</a:t>
              </a:r>
            </a:p>
          </p:txBody>
        </p:sp>
        <p:sp>
          <p:nvSpPr>
            <p:cNvPr id="5" name="TextBox 5"/>
            <p:cNvSpPr txBox="1"/>
            <p:nvPr/>
          </p:nvSpPr>
          <p:spPr>
            <a:xfrm>
              <a:off x="0" y="6313695"/>
              <a:ext cx="20655425" cy="4323503"/>
            </a:xfrm>
            <a:prstGeom prst="rect">
              <a:avLst/>
            </a:prstGeom>
          </p:spPr>
          <p:txBody>
            <a:bodyPr lIns="0" tIns="0" rIns="0" bIns="0" rtlCol="0" anchor="t">
              <a:spAutoFit/>
            </a:bodyPr>
            <a:lstStyle/>
            <a:p>
              <a:pPr marL="572134" lvl="1" indent="-286067">
                <a:lnSpc>
                  <a:spcPts val="3709"/>
                </a:lnSpc>
                <a:buFont typeface="Arial"/>
                <a:buChar char="•"/>
              </a:pPr>
              <a:r>
                <a:rPr lang="en-US" sz="2649" dirty="0">
                  <a:solidFill>
                    <a:srgbClr val="FFFFFF"/>
                  </a:solidFill>
                  <a:latin typeface="Poppins Light"/>
                </a:rPr>
                <a:t>File System: File system </a:t>
              </a:r>
              <a:r>
                <a:rPr lang="en-US" sz="2649" dirty="0" err="1">
                  <a:solidFill>
                    <a:srgbClr val="FFFFFF"/>
                  </a:solidFill>
                  <a:latin typeface="Poppins Light"/>
                </a:rPr>
                <a:t>adalah</a:t>
              </a:r>
              <a:r>
                <a:rPr lang="en-US" sz="2649" dirty="0">
                  <a:solidFill>
                    <a:srgbClr val="FFFFFF"/>
                  </a:solidFill>
                  <a:latin typeface="Poppins Light"/>
                </a:rPr>
                <a:t> </a:t>
              </a:r>
              <a:r>
                <a:rPr lang="en-US" sz="2649" dirty="0" err="1">
                  <a:solidFill>
                    <a:srgbClr val="FFFFFF"/>
                  </a:solidFill>
                  <a:latin typeface="Poppins Light"/>
                </a:rPr>
                <a:t>metode</a:t>
              </a:r>
              <a:r>
                <a:rPr lang="en-US" sz="2649" dirty="0">
                  <a:solidFill>
                    <a:srgbClr val="FFFFFF"/>
                  </a:solidFill>
                  <a:latin typeface="Poppins Light"/>
                </a:rPr>
                <a:t> yang </a:t>
              </a:r>
              <a:r>
                <a:rPr lang="en-US" sz="2649" dirty="0" err="1">
                  <a:solidFill>
                    <a:srgbClr val="FFFFFF"/>
                  </a:solidFill>
                  <a:latin typeface="Poppins Light"/>
                </a:rPr>
                <a:t>digunakan</a:t>
              </a:r>
              <a:r>
                <a:rPr lang="en-US" sz="2649" dirty="0">
                  <a:solidFill>
                    <a:srgbClr val="FFFFFF"/>
                  </a:solidFill>
                  <a:latin typeface="Poppins Light"/>
                </a:rPr>
                <a:t> </a:t>
              </a:r>
              <a:r>
                <a:rPr lang="en-US" sz="2649" dirty="0" err="1">
                  <a:solidFill>
                    <a:srgbClr val="FFFFFF"/>
                  </a:solidFill>
                  <a:latin typeface="Poppins Light"/>
                </a:rPr>
                <a:t>untuk</a:t>
              </a:r>
              <a:r>
                <a:rPr lang="en-US" sz="2649" dirty="0">
                  <a:solidFill>
                    <a:srgbClr val="FFFFFF"/>
                  </a:solidFill>
                  <a:latin typeface="Poppins Light"/>
                </a:rPr>
                <a:t> </a:t>
              </a:r>
              <a:r>
                <a:rPr lang="en-US" sz="2649" dirty="0" err="1">
                  <a:solidFill>
                    <a:srgbClr val="FFFFFF"/>
                  </a:solidFill>
                  <a:latin typeface="Poppins Light"/>
                </a:rPr>
                <a:t>mengatur</a:t>
              </a:r>
              <a:r>
                <a:rPr lang="en-US" sz="2649" dirty="0">
                  <a:solidFill>
                    <a:srgbClr val="FFFFFF"/>
                  </a:solidFill>
                  <a:latin typeface="Poppins Light"/>
                </a:rPr>
                <a:t> </a:t>
              </a:r>
              <a:r>
                <a:rPr lang="en-US" sz="2649" dirty="0" err="1">
                  <a:solidFill>
                    <a:srgbClr val="FFFFFF"/>
                  </a:solidFill>
                  <a:latin typeface="Poppins Light"/>
                </a:rPr>
                <a:t>dan</a:t>
              </a:r>
              <a:r>
                <a:rPr lang="en-US" sz="2649" dirty="0">
                  <a:solidFill>
                    <a:srgbClr val="FFFFFF"/>
                  </a:solidFill>
                  <a:latin typeface="Poppins Light"/>
                </a:rPr>
                <a:t> </a:t>
              </a:r>
              <a:r>
                <a:rPr lang="en-US" sz="2649" dirty="0" err="1">
                  <a:solidFill>
                    <a:srgbClr val="FFFFFF"/>
                  </a:solidFill>
                  <a:latin typeface="Poppins Light"/>
                </a:rPr>
                <a:t>menyimpan</a:t>
              </a:r>
              <a:r>
                <a:rPr lang="en-US" sz="2649" dirty="0">
                  <a:solidFill>
                    <a:srgbClr val="FFFFFF"/>
                  </a:solidFill>
                  <a:latin typeface="Poppins Light"/>
                </a:rPr>
                <a:t> file </a:t>
              </a:r>
              <a:r>
                <a:rPr lang="en-US" sz="2649" dirty="0" err="1">
                  <a:solidFill>
                    <a:srgbClr val="FFFFFF"/>
                  </a:solidFill>
                  <a:latin typeface="Poppins Light"/>
                </a:rPr>
                <a:t>pada</a:t>
              </a:r>
              <a:r>
                <a:rPr lang="en-US" sz="2649" dirty="0">
                  <a:solidFill>
                    <a:srgbClr val="FFFFFF"/>
                  </a:solidFill>
                  <a:latin typeface="Poppins Light"/>
                </a:rPr>
                <a:t> disk.</a:t>
              </a:r>
            </a:p>
            <a:p>
              <a:pPr marL="572134" lvl="1" indent="-286067">
                <a:lnSpc>
                  <a:spcPts val="3709"/>
                </a:lnSpc>
                <a:buFont typeface="Arial"/>
                <a:buChar char="•"/>
              </a:pPr>
              <a:r>
                <a:rPr lang="en-US" sz="2649" dirty="0">
                  <a:solidFill>
                    <a:srgbClr val="FFFFFF"/>
                  </a:solidFill>
                  <a:latin typeface="Poppins Light"/>
                </a:rPr>
                <a:t>RAID (Redundant Array of Independent Disks)</a:t>
              </a:r>
            </a:p>
            <a:p>
              <a:pPr marL="572134" lvl="1" indent="-286067">
                <a:lnSpc>
                  <a:spcPts val="3709"/>
                </a:lnSpc>
                <a:buFont typeface="Arial"/>
                <a:buChar char="•"/>
              </a:pPr>
              <a:r>
                <a:rPr lang="en-US" sz="2649" dirty="0">
                  <a:solidFill>
                    <a:srgbClr val="FFFFFF"/>
                  </a:solidFill>
                  <a:latin typeface="Poppins Light"/>
                </a:rPr>
                <a:t>Storage Area Network (SAN)</a:t>
              </a:r>
            </a:p>
            <a:p>
              <a:pPr marL="572134" lvl="1" indent="-286067">
                <a:lnSpc>
                  <a:spcPts val="3709"/>
                </a:lnSpc>
                <a:buFont typeface="Arial"/>
                <a:buChar char="•"/>
              </a:pPr>
              <a:r>
                <a:rPr lang="en-US" sz="2649" dirty="0">
                  <a:solidFill>
                    <a:srgbClr val="FFFFFF"/>
                  </a:solidFill>
                  <a:latin typeface="Poppins Light"/>
                </a:rPr>
                <a:t>Network-Attached Storage (NAS)</a:t>
              </a:r>
            </a:p>
            <a:p>
              <a:pPr marL="572134" lvl="1" indent="-286067">
                <a:lnSpc>
                  <a:spcPts val="3709"/>
                </a:lnSpc>
                <a:buFont typeface="Arial"/>
                <a:buChar char="•"/>
              </a:pPr>
              <a:r>
                <a:rPr lang="en-US" sz="2649" dirty="0">
                  <a:solidFill>
                    <a:srgbClr val="FFFFFF"/>
                  </a:solidFill>
                  <a:latin typeface="Poppins Light"/>
                </a:rPr>
                <a:t>Object Storage .</a:t>
              </a:r>
            </a:p>
            <a:p>
              <a:pPr>
                <a:lnSpc>
                  <a:spcPts val="3709"/>
                </a:lnSpc>
              </a:pPr>
              <a:endParaRPr lang="en-US" sz="2649" dirty="0">
                <a:solidFill>
                  <a:srgbClr val="FFFFFF"/>
                </a:solidFill>
                <a:latin typeface="Poppins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775909" y="1236952"/>
            <a:ext cx="15491569" cy="5138179"/>
            <a:chOff x="0" y="0"/>
            <a:chExt cx="20655425" cy="6850906"/>
          </a:xfrm>
        </p:grpSpPr>
        <p:sp>
          <p:nvSpPr>
            <p:cNvPr id="3" name="TextBox 3"/>
            <p:cNvSpPr txBox="1"/>
            <p:nvPr/>
          </p:nvSpPr>
          <p:spPr>
            <a:xfrm>
              <a:off x="0" y="0"/>
              <a:ext cx="20655425" cy="3657600"/>
            </a:xfrm>
            <a:prstGeom prst="rect">
              <a:avLst/>
            </a:prstGeom>
          </p:spPr>
          <p:txBody>
            <a:bodyPr lIns="0" tIns="0" rIns="0" bIns="0" rtlCol="0" anchor="t">
              <a:spAutoFit/>
            </a:bodyPr>
            <a:lstStyle/>
            <a:p>
              <a:pPr>
                <a:lnSpc>
                  <a:spcPts val="10800"/>
                </a:lnSpc>
              </a:pPr>
              <a:r>
                <a:rPr lang="en-US" sz="9000" dirty="0" err="1" smtClean="0">
                  <a:solidFill>
                    <a:srgbClr val="FFFFFF"/>
                  </a:solidFill>
                  <a:latin typeface="Poppins Medium Bold"/>
                </a:rPr>
                <a:t>Penyimpanan</a:t>
              </a:r>
              <a:r>
                <a:rPr lang="en-US" sz="9000" dirty="0" smtClean="0">
                  <a:solidFill>
                    <a:srgbClr val="FFFFFF"/>
                  </a:solidFill>
                  <a:latin typeface="Poppins Medium Bold"/>
                </a:rPr>
                <a:t> </a:t>
              </a:r>
              <a:r>
                <a:rPr lang="en-US" sz="9000" dirty="0">
                  <a:solidFill>
                    <a:srgbClr val="FFFFFF"/>
                  </a:solidFill>
                  <a:latin typeface="Poppins Medium Bold"/>
                </a:rPr>
                <a:t>Disk </a:t>
              </a:r>
              <a:r>
                <a:rPr lang="en-US" sz="9000" dirty="0" err="1">
                  <a:solidFill>
                    <a:srgbClr val="FFFFFF"/>
                  </a:solidFill>
                  <a:latin typeface="Poppins Medium Bold"/>
                </a:rPr>
                <a:t>dan</a:t>
              </a:r>
              <a:r>
                <a:rPr lang="en-US" sz="9000" dirty="0">
                  <a:solidFill>
                    <a:srgbClr val="FFFFFF"/>
                  </a:solidFill>
                  <a:latin typeface="Poppins Medium Bold"/>
                </a:rPr>
                <a:t> Cloud</a:t>
              </a:r>
            </a:p>
          </p:txBody>
        </p:sp>
        <p:sp>
          <p:nvSpPr>
            <p:cNvPr id="4" name="TextBox 4"/>
            <p:cNvSpPr txBox="1"/>
            <p:nvPr/>
          </p:nvSpPr>
          <p:spPr>
            <a:xfrm>
              <a:off x="0" y="4484895"/>
              <a:ext cx="20655425" cy="2160271"/>
            </a:xfrm>
            <a:prstGeom prst="rect">
              <a:avLst/>
            </a:prstGeom>
          </p:spPr>
          <p:txBody>
            <a:bodyPr lIns="0" tIns="0" rIns="0" bIns="0" rtlCol="0" anchor="t">
              <a:spAutoFit/>
            </a:bodyPr>
            <a:lstStyle/>
            <a:p>
              <a:pPr marL="680082" lvl="1" indent="-340041">
                <a:lnSpc>
                  <a:spcPts val="4409"/>
                </a:lnSpc>
                <a:buFont typeface="Arial"/>
                <a:buChar char="•"/>
              </a:pPr>
              <a:r>
                <a:rPr lang="en-US" sz="3149" dirty="0">
                  <a:solidFill>
                    <a:srgbClr val="FFFFFF"/>
                  </a:solidFill>
                  <a:latin typeface="Poppins Light"/>
                </a:rPr>
                <a:t> </a:t>
              </a:r>
              <a:r>
                <a:rPr lang="en-US" sz="3149" dirty="0" err="1">
                  <a:solidFill>
                    <a:srgbClr val="FFFFFF"/>
                  </a:solidFill>
                  <a:latin typeface="Poppins Light"/>
                </a:rPr>
                <a:t>Perbedaan</a:t>
              </a:r>
              <a:r>
                <a:rPr lang="en-US" sz="3149" dirty="0">
                  <a:solidFill>
                    <a:srgbClr val="FFFFFF"/>
                  </a:solidFill>
                  <a:latin typeface="Poppins Light"/>
                </a:rPr>
                <a:t> ?</a:t>
              </a:r>
            </a:p>
            <a:p>
              <a:pPr marL="680082" lvl="1" indent="-340041">
                <a:lnSpc>
                  <a:spcPts val="4409"/>
                </a:lnSpc>
                <a:buFont typeface="Arial"/>
                <a:buChar char="•"/>
              </a:pPr>
              <a:r>
                <a:rPr lang="en-US" sz="3149" dirty="0">
                  <a:solidFill>
                    <a:srgbClr val="FFFFFF"/>
                  </a:solidFill>
                  <a:latin typeface="Poppins Light"/>
                </a:rPr>
                <a:t> Mana yang </a:t>
              </a:r>
              <a:r>
                <a:rPr lang="en-US" sz="3149" dirty="0" err="1">
                  <a:solidFill>
                    <a:srgbClr val="FFFFFF"/>
                  </a:solidFill>
                  <a:latin typeface="Poppins Light"/>
                </a:rPr>
                <a:t>lebih</a:t>
              </a:r>
              <a:r>
                <a:rPr lang="en-US" sz="3149" dirty="0">
                  <a:solidFill>
                    <a:srgbClr val="FFFFFF"/>
                  </a:solidFill>
                  <a:latin typeface="Poppins Light"/>
                </a:rPr>
                <a:t> </a:t>
              </a:r>
              <a:r>
                <a:rPr lang="en-US" sz="3149" dirty="0" err="1">
                  <a:solidFill>
                    <a:srgbClr val="FFFFFF"/>
                  </a:solidFill>
                  <a:latin typeface="Poppins Light"/>
                </a:rPr>
                <a:t>baik</a:t>
              </a:r>
              <a:r>
                <a:rPr lang="en-US" sz="3149" dirty="0">
                  <a:solidFill>
                    <a:srgbClr val="FFFFFF"/>
                  </a:solidFill>
                  <a:latin typeface="Poppins Light"/>
                </a:rPr>
                <a:t> ?</a:t>
              </a:r>
            </a:p>
            <a:p>
              <a:pPr marL="680082" lvl="1" indent="-340041">
                <a:lnSpc>
                  <a:spcPts val="4409"/>
                </a:lnSpc>
                <a:buFont typeface="Arial"/>
                <a:buChar char="•"/>
              </a:pPr>
              <a:r>
                <a:rPr lang="en-US" sz="3149" dirty="0">
                  <a:solidFill>
                    <a:srgbClr val="FFFFFF"/>
                  </a:solidFill>
                  <a:latin typeface="Poppins Light"/>
                </a:rPr>
                <a:t> </a:t>
              </a:r>
              <a:r>
                <a:rPr lang="en-US" sz="3149" dirty="0" err="1">
                  <a:solidFill>
                    <a:srgbClr val="FFFFFF"/>
                  </a:solidFill>
                  <a:latin typeface="Poppins Light"/>
                </a:rPr>
                <a:t>Kelebihan</a:t>
              </a:r>
              <a:r>
                <a:rPr lang="en-US" sz="3149" dirty="0">
                  <a:solidFill>
                    <a:srgbClr val="FFFFFF"/>
                  </a:solidFill>
                  <a:latin typeface="Poppins Light"/>
                </a:rPr>
                <a:t> </a:t>
              </a:r>
              <a:r>
                <a:rPr lang="en-US" sz="3149" dirty="0" err="1">
                  <a:solidFill>
                    <a:srgbClr val="FFFFFF"/>
                  </a:solidFill>
                  <a:latin typeface="Poppins Light"/>
                </a:rPr>
                <a:t>dan</a:t>
              </a:r>
              <a:r>
                <a:rPr lang="en-US" sz="3149" dirty="0">
                  <a:solidFill>
                    <a:srgbClr val="FFFFFF"/>
                  </a:solidFill>
                  <a:latin typeface="Poppins Light"/>
                </a:rPr>
                <a:t> </a:t>
              </a:r>
              <a:r>
                <a:rPr lang="en-US" sz="3149" dirty="0" err="1">
                  <a:solidFill>
                    <a:srgbClr val="FFFFFF"/>
                  </a:solidFill>
                  <a:latin typeface="Poppins Light"/>
                </a:rPr>
                <a:t>kekurangan</a:t>
              </a:r>
              <a:r>
                <a:rPr lang="en-US" sz="3149" dirty="0">
                  <a:solidFill>
                    <a:srgbClr val="FFFFFF"/>
                  </a:solidFill>
                  <a:latin typeface="Poppins Light"/>
                </a:rPr>
                <a:t> </a:t>
              </a:r>
              <a:r>
                <a:rPr lang="en-US" sz="3149" dirty="0" err="1">
                  <a:solidFill>
                    <a:srgbClr val="FFFFFF"/>
                  </a:solidFill>
                  <a:latin typeface="Poppins Light"/>
                </a:rPr>
                <a:t>keduanya</a:t>
              </a:r>
              <a:endParaRPr lang="en-US" sz="3149" dirty="0">
                <a:solidFill>
                  <a:srgbClr val="FFFFFF"/>
                </a:solidFill>
                <a:latin typeface="Poppins Light"/>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509274" y="6172200"/>
            <a:ext cx="6503276"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pic>
        <p:nvPicPr>
          <p:cNvPr id="3" name="Picture 3"/>
          <p:cNvPicPr>
            <a:picLocks noChangeAspect="1"/>
          </p:cNvPicPr>
          <p:nvPr/>
        </p:nvPicPr>
        <p:blipFill>
          <a:blip r:embed="rId3"/>
          <a:srcRect/>
          <a:stretch>
            <a:fillRect/>
          </a:stretch>
        </p:blipFill>
        <p:spPr>
          <a:xfrm rot="-479821">
            <a:off x="15520716" y="1619948"/>
            <a:ext cx="3477167" cy="288604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517529" y="277644"/>
            <a:ext cx="1022343" cy="1022343"/>
          </a:xfrm>
          <a:prstGeom prst="rect">
            <a:avLst/>
          </a:prstGeom>
        </p:spPr>
      </p:pic>
      <p:grpSp>
        <p:nvGrpSpPr>
          <p:cNvPr id="5" name="Group 5"/>
          <p:cNvGrpSpPr/>
          <p:nvPr/>
        </p:nvGrpSpPr>
        <p:grpSpPr>
          <a:xfrm>
            <a:off x="3260001" y="2738898"/>
            <a:ext cx="12399112" cy="4362844"/>
            <a:chOff x="0" y="0"/>
            <a:chExt cx="16532149" cy="5817125"/>
          </a:xfrm>
        </p:grpSpPr>
        <p:sp>
          <p:nvSpPr>
            <p:cNvPr id="6" name="TextBox 6"/>
            <p:cNvSpPr txBox="1"/>
            <p:nvPr/>
          </p:nvSpPr>
          <p:spPr>
            <a:xfrm>
              <a:off x="0" y="0"/>
              <a:ext cx="16532149" cy="18288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Sistem Penjadwalan</a:t>
              </a:r>
            </a:p>
          </p:txBody>
        </p:sp>
        <p:sp>
          <p:nvSpPr>
            <p:cNvPr id="7" name="TextBox 7"/>
            <p:cNvSpPr txBox="1"/>
            <p:nvPr/>
          </p:nvSpPr>
          <p:spPr>
            <a:xfrm>
              <a:off x="0" y="2665620"/>
              <a:ext cx="16532149" cy="2945765"/>
            </a:xfrm>
            <a:prstGeom prst="rect">
              <a:avLst/>
            </a:prstGeom>
          </p:spPr>
          <p:txBody>
            <a:bodyPr lIns="0" tIns="0" rIns="0" bIns="0" rtlCol="0" anchor="t">
              <a:spAutoFit/>
            </a:bodyPr>
            <a:lstStyle/>
            <a:p>
              <a:pPr>
                <a:lnSpc>
                  <a:spcPts val="3569"/>
                </a:lnSpc>
              </a:pPr>
              <a:r>
                <a:rPr lang="en-US" sz="2550">
                  <a:solidFill>
                    <a:srgbClr val="FFFFFF"/>
                  </a:solidFill>
                  <a:latin typeface="Poppins Light"/>
                </a:rPr>
                <a:t>adalah proses atau metode untuk mengatur dan mengatur tugas, kegiatan, atau sumber daya dalam suatu sistem. Tujuan utama dari sistem penjadwalan adalah untuk mengoptimalkan penggunaan waktu, tenaga kerja, peralatan, atau sumber daya lainnya untuk mencapai hasil yang diinginkan.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767731" y="3163373"/>
            <a:ext cx="15491569" cy="3960254"/>
            <a:chOff x="0" y="0"/>
            <a:chExt cx="20655425" cy="5280338"/>
          </a:xfrm>
        </p:grpSpPr>
        <p:sp>
          <p:nvSpPr>
            <p:cNvPr id="4" name="TextBox 4"/>
            <p:cNvSpPr txBox="1"/>
            <p:nvPr/>
          </p:nvSpPr>
          <p:spPr>
            <a:xfrm>
              <a:off x="0" y="0"/>
              <a:ext cx="20655425"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Apa Saja Macam-Macam Sistem Penjadwalan ?</a:t>
              </a:r>
            </a:p>
          </p:txBody>
        </p:sp>
        <p:sp>
          <p:nvSpPr>
            <p:cNvPr id="5" name="TextBox 5"/>
            <p:cNvSpPr txBox="1"/>
            <p:nvPr/>
          </p:nvSpPr>
          <p:spPr>
            <a:xfrm>
              <a:off x="0" y="4484895"/>
              <a:ext cx="20655425" cy="589703"/>
            </a:xfrm>
            <a:prstGeom prst="rect">
              <a:avLst/>
            </a:prstGeom>
          </p:spPr>
          <p:txBody>
            <a:bodyPr lIns="0" tIns="0" rIns="0" bIns="0" rtlCol="0" anchor="t">
              <a:spAutoFit/>
            </a:bodyPr>
            <a:lstStyle/>
            <a:p>
              <a:pPr>
                <a:lnSpc>
                  <a:spcPts val="370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667655" y="5698444"/>
            <a:ext cx="3927764" cy="4114800"/>
          </a:xfrm>
          <a:prstGeom prst="rect">
            <a:avLst/>
          </a:prstGeom>
        </p:spPr>
      </p:pic>
      <p:grpSp>
        <p:nvGrpSpPr>
          <p:cNvPr id="4" name="Group 4"/>
          <p:cNvGrpSpPr/>
          <p:nvPr/>
        </p:nvGrpSpPr>
        <p:grpSpPr>
          <a:xfrm>
            <a:off x="1459858" y="1579546"/>
            <a:ext cx="7398352" cy="4118898"/>
            <a:chOff x="0" y="0"/>
            <a:chExt cx="9864469" cy="5491864"/>
          </a:xfrm>
        </p:grpSpPr>
        <p:sp>
          <p:nvSpPr>
            <p:cNvPr id="5" name="TextBox 5"/>
            <p:cNvSpPr txBox="1"/>
            <p:nvPr/>
          </p:nvSpPr>
          <p:spPr>
            <a:xfrm>
              <a:off x="0" y="4872739"/>
              <a:ext cx="9864469" cy="390525"/>
            </a:xfrm>
            <a:prstGeom prst="rect">
              <a:avLst/>
            </a:prstGeom>
          </p:spPr>
          <p:txBody>
            <a:bodyPr lIns="0" tIns="0" rIns="0" bIns="0" rtlCol="0" anchor="t">
              <a:spAutoFit/>
            </a:bodyPr>
            <a:lstStyle/>
            <a:p>
              <a:pPr>
                <a:lnSpc>
                  <a:spcPts val="2250"/>
                </a:lnSpc>
              </a:pPr>
              <a:endParaRPr/>
            </a:p>
          </p:txBody>
        </p:sp>
        <p:sp>
          <p:nvSpPr>
            <p:cNvPr id="6" name="TextBox 6"/>
            <p:cNvSpPr txBox="1"/>
            <p:nvPr/>
          </p:nvSpPr>
          <p:spPr>
            <a:xfrm>
              <a:off x="0" y="0"/>
              <a:ext cx="9864469" cy="4229100"/>
            </a:xfrm>
            <a:prstGeom prst="rect">
              <a:avLst/>
            </a:prstGeom>
          </p:spPr>
          <p:txBody>
            <a:bodyPr lIns="0" tIns="0" rIns="0" bIns="0" rtlCol="0" anchor="t">
              <a:spAutoFit/>
            </a:bodyPr>
            <a:lstStyle/>
            <a:p>
              <a:pPr>
                <a:lnSpc>
                  <a:spcPts val="8400"/>
                </a:lnSpc>
              </a:pPr>
              <a:r>
                <a:rPr lang="en-US" sz="7000">
                  <a:solidFill>
                    <a:srgbClr val="FFFFFF"/>
                  </a:solidFill>
                  <a:latin typeface="Poppins Medium Bold"/>
                </a:rPr>
                <a:t>Macam-Macam Sistem Penjadwalan</a:t>
              </a:r>
            </a:p>
          </p:txBody>
        </p:sp>
      </p:grpSp>
      <p:grpSp>
        <p:nvGrpSpPr>
          <p:cNvPr id="7" name="Group 7"/>
          <p:cNvGrpSpPr/>
          <p:nvPr/>
        </p:nvGrpSpPr>
        <p:grpSpPr>
          <a:xfrm>
            <a:off x="10732343" y="1028700"/>
            <a:ext cx="6302836" cy="1630095"/>
            <a:chOff x="0" y="0"/>
            <a:chExt cx="8403782" cy="2173461"/>
          </a:xfrm>
        </p:grpSpPr>
        <p:sp>
          <p:nvSpPr>
            <p:cNvPr id="8" name="TextBox 8"/>
            <p:cNvSpPr txBox="1"/>
            <p:nvPr/>
          </p:nvSpPr>
          <p:spPr>
            <a:xfrm>
              <a:off x="0" y="-9525"/>
              <a:ext cx="8403782" cy="619125"/>
            </a:xfrm>
            <a:prstGeom prst="rect">
              <a:avLst/>
            </a:prstGeom>
          </p:spPr>
          <p:txBody>
            <a:bodyPr lIns="0" tIns="0" rIns="0" bIns="0" rtlCol="0" anchor="t">
              <a:spAutoFit/>
            </a:bodyPr>
            <a:lstStyle/>
            <a:p>
              <a:pPr>
                <a:lnSpc>
                  <a:spcPts val="3600"/>
                </a:lnSpc>
              </a:pPr>
              <a:r>
                <a:rPr lang="en-US" sz="3000">
                  <a:solidFill>
                    <a:srgbClr val="FFFFFF"/>
                  </a:solidFill>
                  <a:latin typeface="Poppins Medium"/>
                </a:rPr>
                <a:t>FCFS (FIRST COME FIRST SERVE)</a:t>
              </a:r>
            </a:p>
          </p:txBody>
        </p:sp>
        <p:sp>
          <p:nvSpPr>
            <p:cNvPr id="9" name="TextBox 9"/>
            <p:cNvSpPr txBox="1"/>
            <p:nvPr/>
          </p:nvSpPr>
          <p:spPr>
            <a:xfrm>
              <a:off x="0" y="777307"/>
              <a:ext cx="8403782" cy="1307253"/>
            </a:xfrm>
            <a:prstGeom prst="rect">
              <a:avLst/>
            </a:prstGeom>
          </p:spPr>
          <p:txBody>
            <a:bodyPr lIns="0" tIns="0" rIns="0" bIns="0" rtlCol="0" anchor="t">
              <a:spAutoFit/>
            </a:bodyPr>
            <a:lstStyle/>
            <a:p>
              <a:pPr>
                <a:lnSpc>
                  <a:spcPts val="2659"/>
                </a:lnSpc>
              </a:pPr>
              <a:r>
                <a:rPr lang="en-US" sz="1899">
                  <a:solidFill>
                    <a:srgbClr val="FFFFFF"/>
                  </a:solidFill>
                  <a:latin typeface="Poppins Light"/>
                </a:rPr>
                <a:t>adalah sistem penjadwalan yang paling sederhana. Data diproses sesuai dengan urutan kedatangan tanpa memperhatikan jarak tempuh head disk.</a:t>
              </a:r>
            </a:p>
          </p:txBody>
        </p:sp>
      </p:grpSp>
      <p:grpSp>
        <p:nvGrpSpPr>
          <p:cNvPr id="10" name="Group 10"/>
          <p:cNvGrpSpPr/>
          <p:nvPr/>
        </p:nvGrpSpPr>
        <p:grpSpPr>
          <a:xfrm>
            <a:off x="10732343" y="3088149"/>
            <a:ext cx="6526957" cy="1557070"/>
            <a:chOff x="0" y="0"/>
            <a:chExt cx="8702609" cy="2076094"/>
          </a:xfrm>
        </p:grpSpPr>
        <p:sp>
          <p:nvSpPr>
            <p:cNvPr id="11" name="TextBox 11"/>
            <p:cNvSpPr txBox="1"/>
            <p:nvPr/>
          </p:nvSpPr>
          <p:spPr>
            <a:xfrm>
              <a:off x="0" y="-9525"/>
              <a:ext cx="8702609" cy="619125"/>
            </a:xfrm>
            <a:prstGeom prst="rect">
              <a:avLst/>
            </a:prstGeom>
          </p:spPr>
          <p:txBody>
            <a:bodyPr lIns="0" tIns="0" rIns="0" bIns="0" rtlCol="0" anchor="t">
              <a:spAutoFit/>
            </a:bodyPr>
            <a:lstStyle/>
            <a:p>
              <a:pPr>
                <a:lnSpc>
                  <a:spcPts val="3600"/>
                </a:lnSpc>
              </a:pPr>
              <a:r>
                <a:rPr lang="en-US" sz="3000">
                  <a:solidFill>
                    <a:srgbClr val="FFFFFF"/>
                  </a:solidFill>
                  <a:latin typeface="Poppins Medium"/>
                </a:rPr>
                <a:t>SSTF (SHORTEST SEEK TIME FIRST)</a:t>
              </a:r>
            </a:p>
          </p:txBody>
        </p:sp>
        <p:sp>
          <p:nvSpPr>
            <p:cNvPr id="12" name="TextBox 12"/>
            <p:cNvSpPr txBox="1"/>
            <p:nvPr/>
          </p:nvSpPr>
          <p:spPr>
            <a:xfrm>
              <a:off x="0" y="777307"/>
              <a:ext cx="8702609" cy="1307253"/>
            </a:xfrm>
            <a:prstGeom prst="rect">
              <a:avLst/>
            </a:prstGeom>
          </p:spPr>
          <p:txBody>
            <a:bodyPr lIns="0" tIns="0" rIns="0" bIns="0" rtlCol="0" anchor="t">
              <a:spAutoFit/>
            </a:bodyPr>
            <a:lstStyle/>
            <a:p>
              <a:pPr>
                <a:lnSpc>
                  <a:spcPts val="2659"/>
                </a:lnSpc>
              </a:pPr>
              <a:r>
                <a:rPr lang="en-US" sz="1899">
                  <a:solidFill>
                    <a:srgbClr val="FFFFFF"/>
                  </a:solidFill>
                  <a:latin typeface="Poppins Light"/>
                </a:rPr>
                <a:t>adalah sistem penjadwalan yang memprioritaskan pemrosesan data yang memiliki jarak seek time terpendek dari posisi head disk saat itu. </a:t>
              </a:r>
            </a:p>
          </p:txBody>
        </p:sp>
      </p:grpSp>
      <p:grpSp>
        <p:nvGrpSpPr>
          <p:cNvPr id="13" name="Group 13"/>
          <p:cNvGrpSpPr/>
          <p:nvPr/>
        </p:nvGrpSpPr>
        <p:grpSpPr>
          <a:xfrm>
            <a:off x="10732343" y="5157029"/>
            <a:ext cx="6302836" cy="1586280"/>
            <a:chOff x="0" y="0"/>
            <a:chExt cx="8403782" cy="2115041"/>
          </a:xfrm>
        </p:grpSpPr>
        <p:sp>
          <p:nvSpPr>
            <p:cNvPr id="14" name="TextBox 14"/>
            <p:cNvSpPr txBox="1"/>
            <p:nvPr/>
          </p:nvSpPr>
          <p:spPr>
            <a:xfrm>
              <a:off x="0" y="-9525"/>
              <a:ext cx="8403782" cy="581025"/>
            </a:xfrm>
            <a:prstGeom prst="rect">
              <a:avLst/>
            </a:prstGeom>
          </p:spPr>
          <p:txBody>
            <a:bodyPr lIns="0" tIns="0" rIns="0" bIns="0" rtlCol="0" anchor="t">
              <a:spAutoFit/>
            </a:bodyPr>
            <a:lstStyle/>
            <a:p>
              <a:pPr>
                <a:lnSpc>
                  <a:spcPts val="3419"/>
                </a:lnSpc>
              </a:pPr>
              <a:r>
                <a:rPr lang="en-US" sz="2850">
                  <a:solidFill>
                    <a:srgbClr val="FFFFFF"/>
                  </a:solidFill>
                  <a:latin typeface="Poppins Medium"/>
                </a:rPr>
                <a:t>SCAN DAN C-SCAN</a:t>
              </a:r>
            </a:p>
          </p:txBody>
        </p:sp>
        <p:sp>
          <p:nvSpPr>
            <p:cNvPr id="15" name="TextBox 15"/>
            <p:cNvSpPr txBox="1"/>
            <p:nvPr/>
          </p:nvSpPr>
          <p:spPr>
            <a:xfrm>
              <a:off x="0" y="769687"/>
              <a:ext cx="8403782" cy="1307253"/>
            </a:xfrm>
            <a:prstGeom prst="rect">
              <a:avLst/>
            </a:prstGeom>
          </p:spPr>
          <p:txBody>
            <a:bodyPr lIns="0" tIns="0" rIns="0" bIns="0" rtlCol="0" anchor="t">
              <a:spAutoFit/>
            </a:bodyPr>
            <a:lstStyle/>
            <a:p>
              <a:pPr>
                <a:lnSpc>
                  <a:spcPts val="2659"/>
                </a:lnSpc>
              </a:pPr>
              <a:r>
                <a:rPr lang="en-US" sz="1899">
                  <a:solidFill>
                    <a:srgbClr val="FFFFFF"/>
                  </a:solidFill>
                  <a:latin typeface="Poppins Light"/>
                </a:rPr>
                <a:t>adalah sistem penjadwalan yang menggunakan teknik scanning untuk membaca seluruh data pada disk secara berurutan.</a:t>
              </a:r>
            </a:p>
          </p:txBody>
        </p:sp>
      </p:grpSp>
      <p:grpSp>
        <p:nvGrpSpPr>
          <p:cNvPr id="16" name="Group 16"/>
          <p:cNvGrpSpPr/>
          <p:nvPr/>
        </p:nvGrpSpPr>
        <p:grpSpPr>
          <a:xfrm>
            <a:off x="10732343" y="7121809"/>
            <a:ext cx="6302836" cy="2253030"/>
            <a:chOff x="0" y="0"/>
            <a:chExt cx="8403782" cy="3004041"/>
          </a:xfrm>
        </p:grpSpPr>
        <p:sp>
          <p:nvSpPr>
            <p:cNvPr id="17" name="TextBox 17"/>
            <p:cNvSpPr txBox="1"/>
            <p:nvPr/>
          </p:nvSpPr>
          <p:spPr>
            <a:xfrm>
              <a:off x="0" y="-9525"/>
              <a:ext cx="8403782" cy="581025"/>
            </a:xfrm>
            <a:prstGeom prst="rect">
              <a:avLst/>
            </a:prstGeom>
          </p:spPr>
          <p:txBody>
            <a:bodyPr lIns="0" tIns="0" rIns="0" bIns="0" rtlCol="0" anchor="t">
              <a:spAutoFit/>
            </a:bodyPr>
            <a:lstStyle/>
            <a:p>
              <a:pPr>
                <a:lnSpc>
                  <a:spcPts val="3419"/>
                </a:lnSpc>
              </a:pPr>
              <a:r>
                <a:rPr lang="en-US" sz="2850">
                  <a:solidFill>
                    <a:srgbClr val="FFFFFF"/>
                  </a:solidFill>
                  <a:latin typeface="Poppins Medium"/>
                </a:rPr>
                <a:t> LOOK DAN C-LOOK</a:t>
              </a:r>
            </a:p>
          </p:txBody>
        </p:sp>
        <p:sp>
          <p:nvSpPr>
            <p:cNvPr id="18" name="TextBox 18"/>
            <p:cNvSpPr txBox="1"/>
            <p:nvPr/>
          </p:nvSpPr>
          <p:spPr>
            <a:xfrm>
              <a:off x="0" y="769687"/>
              <a:ext cx="8403782" cy="2196253"/>
            </a:xfrm>
            <a:prstGeom prst="rect">
              <a:avLst/>
            </a:prstGeom>
          </p:spPr>
          <p:txBody>
            <a:bodyPr lIns="0" tIns="0" rIns="0" bIns="0" rtlCol="0" anchor="t">
              <a:spAutoFit/>
            </a:bodyPr>
            <a:lstStyle/>
            <a:p>
              <a:pPr>
                <a:lnSpc>
                  <a:spcPts val="2659"/>
                </a:lnSpc>
              </a:pPr>
              <a:r>
                <a:rPr lang="en-US" sz="1899">
                  <a:solidFill>
                    <a:srgbClr val="FFFFFF"/>
                  </a:solidFill>
                  <a:latin typeface="Poppins Light"/>
                </a:rPr>
                <a:t>merupakan varian dari SCAN dan C-SCAN dengan perbedaan cara kerja pada saat mencapai ujung disk. Semua sistem penjadwalan ini mempunyai kelebihan dan kekurangan masing-masing dalam hal performa dan efisiensi penggunaan disk</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09056" y="1685863"/>
            <a:ext cx="5772230" cy="3933273"/>
            <a:chOff x="0" y="-9525"/>
            <a:chExt cx="7696306" cy="5244364"/>
          </a:xfrm>
        </p:grpSpPr>
        <p:sp>
          <p:nvSpPr>
            <p:cNvPr id="3" name="TextBox 3"/>
            <p:cNvSpPr txBox="1"/>
            <p:nvPr/>
          </p:nvSpPr>
          <p:spPr>
            <a:xfrm>
              <a:off x="0" y="-9525"/>
              <a:ext cx="7696306" cy="3385543"/>
            </a:xfrm>
            <a:prstGeom prst="rect">
              <a:avLst/>
            </a:prstGeom>
          </p:spPr>
          <p:txBody>
            <a:bodyPr lIns="0" tIns="0" rIns="0" bIns="0" rtlCol="0" anchor="t">
              <a:spAutoFit/>
            </a:bodyPr>
            <a:lstStyle/>
            <a:p>
              <a:pPr>
                <a:lnSpc>
                  <a:spcPts val="6600"/>
                </a:lnSpc>
              </a:pPr>
              <a:r>
                <a:rPr lang="en-US" sz="5500" dirty="0" err="1" smtClean="0">
                  <a:solidFill>
                    <a:srgbClr val="FFFFFF"/>
                  </a:solidFill>
                  <a:latin typeface="Poppins Medium Bold"/>
                </a:rPr>
                <a:t>Macam-macam</a:t>
              </a:r>
              <a:r>
                <a:rPr lang="en-US" sz="5500" dirty="0" smtClean="0">
                  <a:solidFill>
                    <a:srgbClr val="FFFFFF"/>
                  </a:solidFill>
                  <a:latin typeface="Poppins Medium Bold"/>
                </a:rPr>
                <a:t> </a:t>
              </a:r>
              <a:r>
                <a:rPr lang="en-US" sz="5500" dirty="0" err="1">
                  <a:solidFill>
                    <a:srgbClr val="FFFFFF"/>
                  </a:solidFill>
                  <a:latin typeface="Poppins Medium Bold"/>
                </a:rPr>
                <a:t>Sistem</a:t>
              </a:r>
              <a:r>
                <a:rPr lang="en-US" sz="5500" dirty="0">
                  <a:solidFill>
                    <a:srgbClr val="FFFFFF"/>
                  </a:solidFill>
                  <a:latin typeface="Poppins Medium Bold"/>
                </a:rPr>
                <a:t> </a:t>
              </a:r>
              <a:r>
                <a:rPr lang="en-US" sz="5500" dirty="0" err="1">
                  <a:solidFill>
                    <a:srgbClr val="FFFFFF"/>
                  </a:solidFill>
                  <a:latin typeface="Poppins Medium Bold"/>
                </a:rPr>
                <a:t>Penjadwalan</a:t>
              </a:r>
              <a:r>
                <a:rPr lang="en-US" sz="5500" dirty="0">
                  <a:solidFill>
                    <a:srgbClr val="FFFFFF"/>
                  </a:solidFill>
                  <a:latin typeface="Poppins Medium Bold"/>
                </a:rPr>
                <a:t> ?</a:t>
              </a:r>
            </a:p>
          </p:txBody>
        </p:sp>
        <p:sp>
          <p:nvSpPr>
            <p:cNvPr id="4" name="TextBox 4"/>
            <p:cNvSpPr txBox="1"/>
            <p:nvPr/>
          </p:nvSpPr>
          <p:spPr>
            <a:xfrm>
              <a:off x="0" y="4794572"/>
              <a:ext cx="7696306" cy="440267"/>
            </a:xfrm>
            <a:prstGeom prst="rect">
              <a:avLst/>
            </a:prstGeom>
          </p:spPr>
          <p:txBody>
            <a:bodyPr lIns="0" tIns="0" rIns="0" bIns="0" rtlCol="0" anchor="t">
              <a:spAutoFit/>
            </a:bodyPr>
            <a:lstStyle/>
            <a:p>
              <a:pPr>
                <a:lnSpc>
                  <a:spcPts val="280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784048" y="1693007"/>
            <a:ext cx="645878" cy="466206"/>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327042" y="1589623"/>
            <a:ext cx="512684" cy="672975"/>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1741326" y="1641315"/>
            <a:ext cx="581215" cy="569590"/>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4807977" y="1589623"/>
            <a:ext cx="449058" cy="672975"/>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3261297" y="1637362"/>
            <a:ext cx="547046" cy="577496"/>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6214930" y="1589623"/>
            <a:ext cx="599559" cy="672975"/>
          </a:xfrm>
          <a:prstGeom prst="rect">
            <a:avLst/>
          </a:prstGeom>
        </p:spPr>
      </p:pic>
      <p:grpSp>
        <p:nvGrpSpPr>
          <p:cNvPr id="11" name="Group 11"/>
          <p:cNvGrpSpPr/>
          <p:nvPr/>
        </p:nvGrpSpPr>
        <p:grpSpPr>
          <a:xfrm>
            <a:off x="8778228" y="8024403"/>
            <a:ext cx="8036261" cy="672975"/>
            <a:chOff x="0" y="0"/>
            <a:chExt cx="10715015" cy="897299"/>
          </a:xfrm>
        </p:grpSpPr>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0" y="110557"/>
              <a:ext cx="868930" cy="676186"/>
            </a:xfrm>
            <a:prstGeom prst="rect">
              <a:avLst/>
            </a:prstGeom>
          </p:spPr>
        </p:pic>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2227414" y="0"/>
              <a:ext cx="358920" cy="897299"/>
            </a:xfrm>
            <a:prstGeom prst="rect">
              <a:avLst/>
            </a:prstGeom>
          </p:spPr>
        </p:pic>
        <p:pic>
          <p:nvPicPr>
            <p:cNvPr id="14" name="Picture 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3876903" y="133240"/>
              <a:ext cx="922740" cy="630819"/>
            </a:xfrm>
            <a:prstGeom prst="rect">
              <a:avLst/>
            </a:prstGeom>
          </p:spPr>
        </p:pic>
        <p:pic>
          <p:nvPicPr>
            <p:cNvPr id="15" name="Picture 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a:fillRect/>
            </a:stretch>
          </p:blipFill>
          <p:spPr>
            <a:xfrm>
              <a:off x="7957101" y="68798"/>
              <a:ext cx="763871" cy="759704"/>
            </a:xfrm>
            <a:prstGeom prst="rect">
              <a:avLst/>
            </a:prstGeom>
          </p:spPr>
        </p:pic>
        <p:pic>
          <p:nvPicPr>
            <p:cNvPr id="16" name="Picture 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a:stretch>
              <a:fillRect/>
            </a:stretch>
          </p:blipFill>
          <p:spPr>
            <a:xfrm>
              <a:off x="6178162" y="0"/>
              <a:ext cx="327922" cy="897299"/>
            </a:xfrm>
            <a:prstGeom prst="rect">
              <a:avLst/>
            </a:prstGeom>
          </p:spPr>
        </p:pic>
        <p:pic>
          <p:nvPicPr>
            <p:cNvPr id="17" name="Picture 17"/>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rcRect/>
            <a:stretch>
              <a:fillRect/>
            </a:stretch>
          </p:blipFill>
          <p:spPr>
            <a:xfrm>
              <a:off x="9915602" y="64205"/>
              <a:ext cx="799412" cy="768889"/>
            </a:xfrm>
            <a:prstGeom prst="rect">
              <a:avLst/>
            </a:prstGeom>
          </p:spPr>
        </p:pic>
      </p:grpSp>
      <p:grpSp>
        <p:nvGrpSpPr>
          <p:cNvPr id="18" name="Group 18"/>
          <p:cNvGrpSpPr/>
          <p:nvPr/>
        </p:nvGrpSpPr>
        <p:grpSpPr>
          <a:xfrm>
            <a:off x="8913048" y="6415708"/>
            <a:ext cx="7863789" cy="672975"/>
            <a:chOff x="0" y="0"/>
            <a:chExt cx="10485051" cy="897299"/>
          </a:xfrm>
        </p:grpSpPr>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rcRect/>
            <a:stretch>
              <a:fillRect/>
            </a:stretch>
          </p:blipFill>
          <p:spPr>
            <a:xfrm>
              <a:off x="0" y="0"/>
              <a:ext cx="517171" cy="897299"/>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rcRect/>
            <a:stretch>
              <a:fillRect/>
            </a:stretch>
          </p:blipFill>
          <p:spPr>
            <a:xfrm>
              <a:off x="1913875" y="0"/>
              <a:ext cx="626478" cy="897299"/>
            </a:xfrm>
            <a:prstGeom prst="rect">
              <a:avLst/>
            </a:prstGeom>
          </p:spPr>
        </p:pic>
        <p:pic>
          <p:nvPicPr>
            <p:cNvPr id="21" name="Picture 21"/>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rcRect/>
            <a:stretch>
              <a:fillRect/>
            </a:stretch>
          </p:blipFill>
          <p:spPr>
            <a:xfrm>
              <a:off x="3821618" y="0"/>
              <a:ext cx="673790" cy="897299"/>
            </a:xfrm>
            <a:prstGeom prst="rect">
              <a:avLst/>
            </a:prstGeom>
          </p:spPr>
        </p:pic>
        <p:pic>
          <p:nvPicPr>
            <p:cNvPr id="22" name="Picture 22"/>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rcRect/>
            <a:stretch>
              <a:fillRect/>
            </a:stretch>
          </p:blipFill>
          <p:spPr>
            <a:xfrm>
              <a:off x="7813408" y="0"/>
              <a:ext cx="691736" cy="897299"/>
            </a:xfrm>
            <a:prstGeom prst="rect">
              <a:avLst/>
            </a:prstGeom>
          </p:spPr>
        </p:pic>
        <p:pic>
          <p:nvPicPr>
            <p:cNvPr id="23" name="Picture 23"/>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rcRect/>
            <a:stretch>
              <a:fillRect/>
            </a:stretch>
          </p:blipFill>
          <p:spPr>
            <a:xfrm>
              <a:off x="5964957" y="0"/>
              <a:ext cx="394812" cy="897299"/>
            </a:xfrm>
            <a:prstGeom prst="rect">
              <a:avLst/>
            </a:prstGeom>
          </p:spPr>
        </p:pic>
        <p:pic>
          <p:nvPicPr>
            <p:cNvPr id="24" name="Picture 24"/>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rcRect/>
            <a:stretch>
              <a:fillRect/>
            </a:stretch>
          </p:blipFill>
          <p:spPr>
            <a:xfrm>
              <a:off x="9786046" y="99147"/>
              <a:ext cx="699006" cy="699006"/>
            </a:xfrm>
            <a:prstGeom prst="rect">
              <a:avLst/>
            </a:prstGeom>
          </p:spPr>
        </p:pic>
      </p:grpSp>
      <p:grpSp>
        <p:nvGrpSpPr>
          <p:cNvPr id="25" name="Group 25"/>
          <p:cNvGrpSpPr/>
          <p:nvPr/>
        </p:nvGrpSpPr>
        <p:grpSpPr>
          <a:xfrm>
            <a:off x="8803511" y="4807013"/>
            <a:ext cx="8044902" cy="672975"/>
            <a:chOff x="0" y="0"/>
            <a:chExt cx="10726536" cy="897299"/>
          </a:xfrm>
        </p:grpSpPr>
        <p:pic>
          <p:nvPicPr>
            <p:cNvPr id="26" name="Picture 26"/>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rcRect/>
            <a:stretch>
              <a:fillRect/>
            </a:stretch>
          </p:blipFill>
          <p:spPr>
            <a:xfrm>
              <a:off x="0" y="54314"/>
              <a:ext cx="809270" cy="788671"/>
            </a:xfrm>
            <a:prstGeom prst="rect">
              <a:avLst/>
            </a:prstGeom>
          </p:spPr>
        </p:pic>
        <p:pic>
          <p:nvPicPr>
            <p:cNvPr id="27" name="Picture 27"/>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 xmlns:asvg="http://schemas.microsoft.com/office/drawing/2016/SVG/main" r:embed="rId41"/>
                </a:ext>
              </a:extLst>
            </a:blip>
            <a:srcRect/>
            <a:stretch>
              <a:fillRect/>
            </a:stretch>
          </p:blipFill>
          <p:spPr>
            <a:xfrm>
              <a:off x="2043610" y="0"/>
              <a:ext cx="659107" cy="897299"/>
            </a:xfrm>
            <a:prstGeom prst="rect">
              <a:avLst/>
            </a:prstGeom>
          </p:spPr>
        </p:pic>
        <p:pic>
          <p:nvPicPr>
            <p:cNvPr id="28" name="Picture 28"/>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 xmlns:asvg="http://schemas.microsoft.com/office/drawing/2016/SVG/main" r:embed="rId43"/>
                </a:ext>
              </a:extLst>
            </a:blip>
            <a:srcRect/>
            <a:stretch>
              <a:fillRect/>
            </a:stretch>
          </p:blipFill>
          <p:spPr>
            <a:xfrm>
              <a:off x="3905673" y="0"/>
              <a:ext cx="797781" cy="897299"/>
            </a:xfrm>
            <a:prstGeom prst="rect">
              <a:avLst/>
            </a:prstGeom>
          </p:spPr>
        </p:pic>
        <p:pic>
          <p:nvPicPr>
            <p:cNvPr id="29" name="Picture 29"/>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 xmlns:asvg="http://schemas.microsoft.com/office/drawing/2016/SVG/main" r:embed="rId45"/>
                </a:ext>
              </a:extLst>
            </a:blip>
            <a:srcRect/>
            <a:stretch>
              <a:fillRect/>
            </a:stretch>
          </p:blipFill>
          <p:spPr>
            <a:xfrm>
              <a:off x="7954564" y="0"/>
              <a:ext cx="701525" cy="897299"/>
            </a:xfrm>
            <a:prstGeom prst="rect">
              <a:avLst/>
            </a:prstGeom>
          </p:spPr>
        </p:pic>
        <p:pic>
          <p:nvPicPr>
            <p:cNvPr id="30" name="Picture 30"/>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 xmlns:asvg="http://schemas.microsoft.com/office/drawing/2016/SVG/main" r:embed="rId47"/>
                </a:ext>
              </a:extLst>
            </a:blip>
            <a:srcRect/>
            <a:stretch>
              <a:fillRect/>
            </a:stretch>
          </p:blipFill>
          <p:spPr>
            <a:xfrm>
              <a:off x="5842835" y="72801"/>
              <a:ext cx="931157" cy="751698"/>
            </a:xfrm>
            <a:prstGeom prst="rect">
              <a:avLst/>
            </a:prstGeom>
          </p:spPr>
        </p:pic>
        <p:pic>
          <p:nvPicPr>
            <p:cNvPr id="31" name="Picture 31"/>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 xmlns:asvg="http://schemas.microsoft.com/office/drawing/2016/SVG/main" r:embed="rId49"/>
                </a:ext>
              </a:extLst>
            </a:blip>
            <a:srcRect/>
            <a:stretch>
              <a:fillRect/>
            </a:stretch>
          </p:blipFill>
          <p:spPr>
            <a:xfrm>
              <a:off x="9836661" y="133149"/>
              <a:ext cx="889874" cy="631002"/>
            </a:xfrm>
            <a:prstGeom prst="rect">
              <a:avLst/>
            </a:prstGeom>
          </p:spPr>
        </p:pic>
      </p:grpSp>
      <p:grpSp>
        <p:nvGrpSpPr>
          <p:cNvPr id="32" name="Group 32"/>
          <p:cNvGrpSpPr/>
          <p:nvPr/>
        </p:nvGrpSpPr>
        <p:grpSpPr>
          <a:xfrm>
            <a:off x="8733112" y="3198318"/>
            <a:ext cx="8002455" cy="672975"/>
            <a:chOff x="0" y="0"/>
            <a:chExt cx="10669940" cy="897299"/>
          </a:xfrm>
        </p:grpSpPr>
        <p:pic>
          <p:nvPicPr>
            <p:cNvPr id="33" name="Picture 33"/>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 xmlns:asvg="http://schemas.microsoft.com/office/drawing/2016/SVG/main" r:embed="rId51"/>
                </a:ext>
              </a:extLst>
            </a:blip>
            <a:srcRect/>
            <a:stretch>
              <a:fillRect/>
            </a:stretch>
          </p:blipFill>
          <p:spPr>
            <a:xfrm>
              <a:off x="0" y="0"/>
              <a:ext cx="996999" cy="897299"/>
            </a:xfrm>
            <a:prstGeom prst="rect">
              <a:avLst/>
            </a:prstGeom>
          </p:spPr>
        </p:pic>
        <p:pic>
          <p:nvPicPr>
            <p:cNvPr id="34" name="Picture 34"/>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 xmlns:asvg="http://schemas.microsoft.com/office/drawing/2016/SVG/main" r:embed="rId53"/>
                </a:ext>
              </a:extLst>
            </a:blip>
            <a:srcRect/>
            <a:stretch>
              <a:fillRect/>
            </a:stretch>
          </p:blipFill>
          <p:spPr>
            <a:xfrm>
              <a:off x="2073901" y="44500"/>
              <a:ext cx="786255" cy="808300"/>
            </a:xfrm>
            <a:prstGeom prst="rect">
              <a:avLst/>
            </a:prstGeom>
          </p:spPr>
        </p:pic>
        <p:pic>
          <p:nvPicPr>
            <p:cNvPr id="35" name="Picture 35"/>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 xmlns:asvg="http://schemas.microsoft.com/office/drawing/2016/SVG/main" r:embed="rId55"/>
                </a:ext>
              </a:extLst>
            </a:blip>
            <a:srcRect/>
            <a:stretch>
              <a:fillRect/>
            </a:stretch>
          </p:blipFill>
          <p:spPr>
            <a:xfrm>
              <a:off x="3981387" y="44500"/>
              <a:ext cx="834080" cy="808300"/>
            </a:xfrm>
            <a:prstGeom prst="rect">
              <a:avLst/>
            </a:prstGeom>
          </p:spPr>
        </p:pic>
        <p:pic>
          <p:nvPicPr>
            <p:cNvPr id="36" name="Picture 36"/>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 xmlns:asvg="http://schemas.microsoft.com/office/drawing/2016/SVG/main" r:embed="rId57"/>
                </a:ext>
              </a:extLst>
            </a:blip>
            <a:srcRect/>
            <a:stretch>
              <a:fillRect/>
            </a:stretch>
          </p:blipFill>
          <p:spPr>
            <a:xfrm>
              <a:off x="7944757" y="0"/>
              <a:ext cx="908867" cy="897299"/>
            </a:xfrm>
            <a:prstGeom prst="rect">
              <a:avLst/>
            </a:prstGeom>
          </p:spPr>
        </p:pic>
        <p:pic>
          <p:nvPicPr>
            <p:cNvPr id="37" name="Picture 37"/>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 xmlns:asvg="http://schemas.microsoft.com/office/drawing/2016/SVG/main" r:embed="rId59"/>
                </a:ext>
              </a:extLst>
            </a:blip>
            <a:srcRect/>
            <a:stretch>
              <a:fillRect/>
            </a:stretch>
          </p:blipFill>
          <p:spPr>
            <a:xfrm>
              <a:off x="6066198" y="0"/>
              <a:ext cx="672159" cy="897299"/>
            </a:xfrm>
            <a:prstGeom prst="rect">
              <a:avLst/>
            </a:prstGeom>
          </p:spPr>
        </p:pic>
        <p:pic>
          <p:nvPicPr>
            <p:cNvPr id="38" name="Picture 38"/>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 xmlns:asvg="http://schemas.microsoft.com/office/drawing/2016/SVG/main" r:embed="rId61"/>
                </a:ext>
              </a:extLst>
            </a:blip>
            <a:srcRect/>
            <a:stretch>
              <a:fillRect/>
            </a:stretch>
          </p:blipFill>
          <p:spPr>
            <a:xfrm>
              <a:off x="10080985" y="0"/>
              <a:ext cx="588955" cy="89729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799</Words>
  <Application>Microsoft Office PowerPoint</Application>
  <PresentationFormat>Custom</PresentationFormat>
  <Paragraphs>75</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Myanmar Text</vt:lpstr>
      <vt:lpstr>Calibri</vt:lpstr>
      <vt:lpstr>Poppins Light</vt:lpstr>
      <vt:lpstr>Bookman Old Style</vt:lpstr>
      <vt:lpstr>Poppins Medium</vt:lpstr>
      <vt:lpstr>Oswald</vt:lpstr>
      <vt:lpstr>Poppins Medium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Teknologi 5G Elemen 3D Biru</dc:title>
  <cp:lastModifiedBy>Rizal</cp:lastModifiedBy>
  <cp:revision>8</cp:revision>
  <dcterms:created xsi:type="dcterms:W3CDTF">2006-08-16T00:00:00Z</dcterms:created>
  <dcterms:modified xsi:type="dcterms:W3CDTF">2023-05-27T04:11:25Z</dcterms:modified>
  <dc:identifier>DAFj1ZEFHfQ</dc:identifier>
</cp:coreProperties>
</file>